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96"/>
    <a:srgbClr val="ED09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143F80-6D3A-4634-B2A5-AC93045CA34C}" type="datetimeFigureOut">
              <a:rPr lang="en-GB" smtClean="0"/>
              <a:t>18/09/2014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28364E-1BFD-4859-A0C8-E78535BFA672}" type="slidenum">
              <a:rPr lang="en-GB" smtClean="0"/>
              <a:t>‹#›</a:t>
            </a:fld>
            <a:endParaRPr lang="en-GB" dirty="0"/>
          </a:p>
        </p:txBody>
      </p:sp>
    </p:spTree>
    <p:extLst>
      <p:ext uri="{BB962C8B-B14F-4D97-AF65-F5344CB8AC3E}">
        <p14:creationId xmlns:p14="http://schemas.microsoft.com/office/powerpoint/2010/main" val="312137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lack of a Guardian with statutory authority to appoint a legal representative provides the back drop to uneven or poor legal provision that many unaccompanied children receive.</a:t>
            </a:r>
            <a:endParaRPr lang="en-GB" dirty="0"/>
          </a:p>
        </p:txBody>
      </p:sp>
      <p:sp>
        <p:nvSpPr>
          <p:cNvPr id="4" name="Slide Number Placeholder 3"/>
          <p:cNvSpPr>
            <a:spLocks noGrp="1"/>
          </p:cNvSpPr>
          <p:nvPr>
            <p:ph type="sldNum" sz="quarter" idx="10"/>
          </p:nvPr>
        </p:nvSpPr>
        <p:spPr/>
        <p:txBody>
          <a:bodyPr/>
          <a:lstStyle/>
          <a:p>
            <a:fld id="{7A28364E-1BFD-4859-A0C8-E78535BFA672}" type="slidenum">
              <a:rPr lang="en-GB" smtClean="0"/>
              <a:t>9</a:t>
            </a:fld>
            <a:endParaRPr lang="en-GB" dirty="0"/>
          </a:p>
        </p:txBody>
      </p:sp>
    </p:spTree>
    <p:extLst>
      <p:ext uri="{BB962C8B-B14F-4D97-AF65-F5344CB8AC3E}">
        <p14:creationId xmlns:p14="http://schemas.microsoft.com/office/powerpoint/2010/main" val="2989296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Several meeting with the YP needed to cover this .An</a:t>
            </a:r>
            <a:r>
              <a:rPr lang="en-GB" baseline="0" dirty="0" smtClean="0"/>
              <a:t> extension of funding  will need to be sought. Not all firms business models currently accommodate this so work is limited to what can be achieved within the ‘cap’.</a:t>
            </a:r>
            <a:endParaRPr lang="en-GB" dirty="0"/>
          </a:p>
        </p:txBody>
      </p:sp>
      <p:sp>
        <p:nvSpPr>
          <p:cNvPr id="4" name="Slide Number Placeholder 3"/>
          <p:cNvSpPr>
            <a:spLocks noGrp="1"/>
          </p:cNvSpPr>
          <p:nvPr>
            <p:ph type="sldNum" sz="quarter" idx="10"/>
          </p:nvPr>
        </p:nvSpPr>
        <p:spPr/>
        <p:txBody>
          <a:bodyPr/>
          <a:lstStyle/>
          <a:p>
            <a:fld id="{7A28364E-1BFD-4859-A0C8-E78535BFA672}" type="slidenum">
              <a:rPr lang="en-GB" smtClean="0"/>
              <a:t>11</a:t>
            </a:fld>
            <a:endParaRPr lang="en-GB" dirty="0"/>
          </a:p>
        </p:txBody>
      </p:sp>
    </p:spTree>
    <p:extLst>
      <p:ext uri="{BB962C8B-B14F-4D97-AF65-F5344CB8AC3E}">
        <p14:creationId xmlns:p14="http://schemas.microsoft.com/office/powerpoint/2010/main" val="195799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F06B317-AA57-4607-905C-B005A5A8ADEE}" type="datetimeFigureOut">
              <a:rPr lang="en-GB" smtClean="0"/>
              <a:t>18/09/2014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88617E8-D935-4226-88DF-B48075DE74C8}" type="slidenum">
              <a:rPr lang="en-GB" smtClean="0"/>
              <a:t>‹#›</a:t>
            </a:fld>
            <a:endParaRPr lang="en-GB" dirty="0"/>
          </a:p>
        </p:txBody>
      </p:sp>
    </p:spTree>
    <p:extLst>
      <p:ext uri="{BB962C8B-B14F-4D97-AF65-F5344CB8AC3E}">
        <p14:creationId xmlns:p14="http://schemas.microsoft.com/office/powerpoint/2010/main" val="197418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06B317-AA57-4607-905C-B005A5A8ADEE}" type="datetimeFigureOut">
              <a:rPr lang="en-GB" smtClean="0"/>
              <a:t>18/09/2014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88617E8-D935-4226-88DF-B48075DE74C8}" type="slidenum">
              <a:rPr lang="en-GB" smtClean="0"/>
              <a:t>‹#›</a:t>
            </a:fld>
            <a:endParaRPr lang="en-GB" dirty="0"/>
          </a:p>
        </p:txBody>
      </p:sp>
    </p:spTree>
    <p:extLst>
      <p:ext uri="{BB962C8B-B14F-4D97-AF65-F5344CB8AC3E}">
        <p14:creationId xmlns:p14="http://schemas.microsoft.com/office/powerpoint/2010/main" val="599148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06B317-AA57-4607-905C-B005A5A8ADEE}" type="datetimeFigureOut">
              <a:rPr lang="en-GB" smtClean="0"/>
              <a:t>18/09/2014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88617E8-D935-4226-88DF-B48075DE74C8}" type="slidenum">
              <a:rPr lang="en-GB" smtClean="0"/>
              <a:t>‹#›</a:t>
            </a:fld>
            <a:endParaRPr lang="en-GB" dirty="0"/>
          </a:p>
        </p:txBody>
      </p:sp>
    </p:spTree>
    <p:extLst>
      <p:ext uri="{BB962C8B-B14F-4D97-AF65-F5344CB8AC3E}">
        <p14:creationId xmlns:p14="http://schemas.microsoft.com/office/powerpoint/2010/main" val="280999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06B317-AA57-4607-905C-B005A5A8ADEE}" type="datetimeFigureOut">
              <a:rPr lang="en-GB" smtClean="0"/>
              <a:t>18/09/2014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88617E8-D935-4226-88DF-B48075DE74C8}" type="slidenum">
              <a:rPr lang="en-GB" smtClean="0"/>
              <a:t>‹#›</a:t>
            </a:fld>
            <a:endParaRPr lang="en-GB" dirty="0"/>
          </a:p>
        </p:txBody>
      </p:sp>
    </p:spTree>
    <p:extLst>
      <p:ext uri="{BB962C8B-B14F-4D97-AF65-F5344CB8AC3E}">
        <p14:creationId xmlns:p14="http://schemas.microsoft.com/office/powerpoint/2010/main" val="258653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6B317-AA57-4607-905C-B005A5A8ADEE}" type="datetimeFigureOut">
              <a:rPr lang="en-GB" smtClean="0"/>
              <a:t>18/09/2014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88617E8-D935-4226-88DF-B48075DE74C8}" type="slidenum">
              <a:rPr lang="en-GB" smtClean="0"/>
              <a:t>‹#›</a:t>
            </a:fld>
            <a:endParaRPr lang="en-GB" dirty="0"/>
          </a:p>
        </p:txBody>
      </p:sp>
    </p:spTree>
    <p:extLst>
      <p:ext uri="{BB962C8B-B14F-4D97-AF65-F5344CB8AC3E}">
        <p14:creationId xmlns:p14="http://schemas.microsoft.com/office/powerpoint/2010/main" val="2872049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06B317-AA57-4607-905C-B005A5A8ADEE}" type="datetimeFigureOut">
              <a:rPr lang="en-GB" smtClean="0"/>
              <a:t>18/09/2014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88617E8-D935-4226-88DF-B48075DE74C8}" type="slidenum">
              <a:rPr lang="en-GB" smtClean="0"/>
              <a:t>‹#›</a:t>
            </a:fld>
            <a:endParaRPr lang="en-GB" dirty="0"/>
          </a:p>
        </p:txBody>
      </p:sp>
    </p:spTree>
    <p:extLst>
      <p:ext uri="{BB962C8B-B14F-4D97-AF65-F5344CB8AC3E}">
        <p14:creationId xmlns:p14="http://schemas.microsoft.com/office/powerpoint/2010/main" val="131559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F06B317-AA57-4607-905C-B005A5A8ADEE}" type="datetimeFigureOut">
              <a:rPr lang="en-GB" smtClean="0"/>
              <a:t>18/09/2014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88617E8-D935-4226-88DF-B48075DE74C8}" type="slidenum">
              <a:rPr lang="en-GB" smtClean="0"/>
              <a:t>‹#›</a:t>
            </a:fld>
            <a:endParaRPr lang="en-GB" dirty="0"/>
          </a:p>
        </p:txBody>
      </p:sp>
    </p:spTree>
    <p:extLst>
      <p:ext uri="{BB962C8B-B14F-4D97-AF65-F5344CB8AC3E}">
        <p14:creationId xmlns:p14="http://schemas.microsoft.com/office/powerpoint/2010/main" val="1479317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F06B317-AA57-4607-905C-B005A5A8ADEE}" type="datetimeFigureOut">
              <a:rPr lang="en-GB" smtClean="0"/>
              <a:t>18/09/2014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88617E8-D935-4226-88DF-B48075DE74C8}" type="slidenum">
              <a:rPr lang="en-GB" smtClean="0"/>
              <a:t>‹#›</a:t>
            </a:fld>
            <a:endParaRPr lang="en-GB" dirty="0"/>
          </a:p>
        </p:txBody>
      </p:sp>
    </p:spTree>
    <p:extLst>
      <p:ext uri="{BB962C8B-B14F-4D97-AF65-F5344CB8AC3E}">
        <p14:creationId xmlns:p14="http://schemas.microsoft.com/office/powerpoint/2010/main" val="152312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317-AA57-4607-905C-B005A5A8ADEE}" type="datetimeFigureOut">
              <a:rPr lang="en-GB" smtClean="0"/>
              <a:t>18/09/2014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88617E8-D935-4226-88DF-B48075DE74C8}" type="slidenum">
              <a:rPr lang="en-GB" smtClean="0"/>
              <a:t>‹#›</a:t>
            </a:fld>
            <a:endParaRPr lang="en-GB" dirty="0"/>
          </a:p>
        </p:txBody>
      </p:sp>
    </p:spTree>
    <p:extLst>
      <p:ext uri="{BB962C8B-B14F-4D97-AF65-F5344CB8AC3E}">
        <p14:creationId xmlns:p14="http://schemas.microsoft.com/office/powerpoint/2010/main" val="2847998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6B317-AA57-4607-905C-B005A5A8ADEE}" type="datetimeFigureOut">
              <a:rPr lang="en-GB" smtClean="0"/>
              <a:t>18/09/2014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88617E8-D935-4226-88DF-B48075DE74C8}" type="slidenum">
              <a:rPr lang="en-GB" smtClean="0"/>
              <a:t>‹#›</a:t>
            </a:fld>
            <a:endParaRPr lang="en-GB" dirty="0"/>
          </a:p>
        </p:txBody>
      </p:sp>
    </p:spTree>
    <p:extLst>
      <p:ext uri="{BB962C8B-B14F-4D97-AF65-F5344CB8AC3E}">
        <p14:creationId xmlns:p14="http://schemas.microsoft.com/office/powerpoint/2010/main" val="2035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6B317-AA57-4607-905C-B005A5A8ADEE}" type="datetimeFigureOut">
              <a:rPr lang="en-GB" smtClean="0"/>
              <a:t>18/09/2014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88617E8-D935-4226-88DF-B48075DE74C8}" type="slidenum">
              <a:rPr lang="en-GB" smtClean="0"/>
              <a:t>‹#›</a:t>
            </a:fld>
            <a:endParaRPr lang="en-GB" dirty="0"/>
          </a:p>
        </p:txBody>
      </p:sp>
    </p:spTree>
    <p:extLst>
      <p:ext uri="{BB962C8B-B14F-4D97-AF65-F5344CB8AC3E}">
        <p14:creationId xmlns:p14="http://schemas.microsoft.com/office/powerpoint/2010/main" val="197532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6B317-AA57-4607-905C-B005A5A8ADEE}" type="datetimeFigureOut">
              <a:rPr lang="en-GB" smtClean="0"/>
              <a:t>18/09/2014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617E8-D935-4226-88DF-B48075DE74C8}" type="slidenum">
              <a:rPr lang="en-GB" smtClean="0"/>
              <a:t>‹#›</a:t>
            </a:fld>
            <a:endParaRPr lang="en-GB" dirty="0"/>
          </a:p>
        </p:txBody>
      </p:sp>
    </p:spTree>
    <p:extLst>
      <p:ext uri="{BB962C8B-B14F-4D97-AF65-F5344CB8AC3E}">
        <p14:creationId xmlns:p14="http://schemas.microsoft.com/office/powerpoint/2010/main" val="733831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hildrenscommissioner.gov.uk/content/publications/content_795" TargetMode="External"/><Relationship Id="rId2" Type="http://schemas.openxmlformats.org/officeDocument/2006/relationships/hyperlink" Target="http://www.childrenscommissioner.gov.uk/content/publications/content_79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708920"/>
            <a:ext cx="7772400" cy="1470025"/>
          </a:xfrm>
        </p:spPr>
        <p:txBody>
          <a:bodyPr>
            <a:normAutofit fontScale="90000"/>
          </a:bodyPr>
          <a:lstStyle/>
          <a:p>
            <a:r>
              <a:rPr lang="en-GB" sz="2800" b="1" dirty="0" smtClean="0">
                <a:solidFill>
                  <a:srgbClr val="005596"/>
                </a:solidFill>
                <a:latin typeface="Arial" panose="020B0604020202020204" pitchFamily="34" charset="0"/>
                <a:cs typeface="Arial" panose="020B0604020202020204" pitchFamily="34" charset="0"/>
              </a:rPr>
              <a:t/>
            </a:r>
            <a:br>
              <a:rPr lang="en-GB" sz="2800" b="1" dirty="0" smtClean="0">
                <a:solidFill>
                  <a:srgbClr val="005596"/>
                </a:solidFill>
                <a:latin typeface="Arial" panose="020B0604020202020204" pitchFamily="34" charset="0"/>
                <a:cs typeface="Arial" panose="020B0604020202020204" pitchFamily="34" charset="0"/>
              </a:rPr>
            </a:br>
            <a:r>
              <a:rPr lang="en-GB" sz="2800" b="1" dirty="0">
                <a:solidFill>
                  <a:srgbClr val="005596"/>
                </a:solidFill>
                <a:latin typeface="Arial" panose="020B0604020202020204" pitchFamily="34" charset="0"/>
                <a:cs typeface="Arial" panose="020B0604020202020204" pitchFamily="34" charset="0"/>
              </a:rPr>
              <a:t/>
            </a:r>
            <a:br>
              <a:rPr lang="en-GB" sz="2800" b="1" dirty="0">
                <a:solidFill>
                  <a:srgbClr val="005596"/>
                </a:solidFill>
                <a:latin typeface="Arial" panose="020B0604020202020204" pitchFamily="34" charset="0"/>
                <a:cs typeface="Arial" panose="020B0604020202020204" pitchFamily="34" charset="0"/>
              </a:rPr>
            </a:br>
            <a:r>
              <a:rPr lang="en-GB" sz="2800" b="1" dirty="0" smtClean="0">
                <a:solidFill>
                  <a:srgbClr val="005596"/>
                </a:solidFill>
                <a:latin typeface="Arial" panose="020B0604020202020204" pitchFamily="34" charset="0"/>
                <a:cs typeface="Arial" panose="020B0604020202020204" pitchFamily="34" charset="0"/>
              </a:rPr>
              <a:t/>
            </a:r>
            <a:br>
              <a:rPr lang="en-GB" sz="2800" b="1" dirty="0" smtClean="0">
                <a:solidFill>
                  <a:srgbClr val="005596"/>
                </a:solidFill>
                <a:latin typeface="Arial" panose="020B0604020202020204" pitchFamily="34" charset="0"/>
                <a:cs typeface="Arial" panose="020B0604020202020204" pitchFamily="34" charset="0"/>
              </a:rPr>
            </a:br>
            <a:r>
              <a:rPr lang="en-GB" sz="2800" b="1" dirty="0" smtClean="0">
                <a:solidFill>
                  <a:srgbClr val="005596"/>
                </a:solidFill>
                <a:latin typeface="Arial" panose="020B0604020202020204" pitchFamily="34" charset="0"/>
                <a:cs typeface="Arial" panose="020B0604020202020204" pitchFamily="34" charset="0"/>
              </a:rPr>
              <a:t/>
            </a:r>
            <a:br>
              <a:rPr lang="en-GB" sz="2800" b="1" dirty="0" smtClean="0">
                <a:solidFill>
                  <a:srgbClr val="005596"/>
                </a:solidFill>
                <a:latin typeface="Arial" panose="020B0604020202020204" pitchFamily="34" charset="0"/>
                <a:cs typeface="Arial" panose="020B0604020202020204" pitchFamily="34" charset="0"/>
              </a:rPr>
            </a:br>
            <a:r>
              <a:rPr lang="en-GB" sz="2800" b="1" dirty="0" smtClean="0">
                <a:solidFill>
                  <a:srgbClr val="005596"/>
                </a:solidFill>
                <a:latin typeface="Arial" panose="020B0604020202020204" pitchFamily="34" charset="0"/>
                <a:cs typeface="Arial" panose="020B0604020202020204" pitchFamily="34" charset="0"/>
              </a:rPr>
              <a:t>Enabling </a:t>
            </a:r>
            <a:r>
              <a:rPr lang="en-GB" sz="2800" b="1" dirty="0" smtClean="0">
                <a:solidFill>
                  <a:srgbClr val="005596"/>
                </a:solidFill>
                <a:latin typeface="Arial" panose="020B0604020202020204" pitchFamily="34" charset="0"/>
                <a:cs typeface="Arial" panose="020B0604020202020204" pitchFamily="34" charset="0"/>
              </a:rPr>
              <a:t>unaccompanied migrant children to fully participate in asylum and immigration proceedings </a:t>
            </a:r>
            <a:endParaRPr lang="en-GB" sz="2800" b="1" dirty="0">
              <a:solidFill>
                <a:srgbClr val="005596"/>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47664" y="4437112"/>
            <a:ext cx="6400800" cy="1008112"/>
          </a:xfrm>
        </p:spPr>
        <p:txBody>
          <a:bodyPr>
            <a:normAutofit fontScale="25000" lnSpcReduction="20000"/>
          </a:bodyPr>
          <a:lstStyle/>
          <a:p>
            <a:endParaRPr lang="en-GB" sz="2400" dirty="0">
              <a:solidFill>
                <a:schemeClr val="tx1"/>
              </a:solidFill>
              <a:latin typeface="Arial" panose="020B0604020202020204" pitchFamily="34" charset="0"/>
              <a:cs typeface="Arial" panose="020B0604020202020204" pitchFamily="34" charset="0"/>
            </a:endParaRPr>
          </a:p>
          <a:p>
            <a:endParaRPr lang="en-GB" sz="5500" dirty="0" smtClean="0">
              <a:solidFill>
                <a:schemeClr val="tx1"/>
              </a:solidFill>
              <a:latin typeface="Arial" panose="020B0604020202020204" pitchFamily="34" charset="0"/>
              <a:cs typeface="Arial" panose="020B0604020202020204" pitchFamily="34" charset="0"/>
            </a:endParaRPr>
          </a:p>
          <a:p>
            <a:endParaRPr lang="en-GB" sz="5500" dirty="0" smtClean="0">
              <a:solidFill>
                <a:schemeClr val="tx1"/>
              </a:solidFill>
              <a:latin typeface="Arial" panose="020B0604020202020204" pitchFamily="34" charset="0"/>
              <a:cs typeface="Arial" panose="020B0604020202020204" pitchFamily="34" charset="0"/>
            </a:endParaRPr>
          </a:p>
          <a:p>
            <a:r>
              <a:rPr lang="en-GB" sz="7200" dirty="0" smtClean="0">
                <a:solidFill>
                  <a:schemeClr val="tx1"/>
                </a:solidFill>
                <a:latin typeface="Arial" panose="020B0604020202020204" pitchFamily="34" charset="0"/>
                <a:cs typeface="Arial" panose="020B0604020202020204" pitchFamily="34" charset="0"/>
              </a:rPr>
              <a:t>Lessons </a:t>
            </a:r>
            <a:r>
              <a:rPr lang="en-GB" sz="7200" dirty="0" smtClean="0">
                <a:solidFill>
                  <a:schemeClr val="tx1"/>
                </a:solidFill>
                <a:latin typeface="Arial" panose="020B0604020202020204" pitchFamily="34" charset="0"/>
                <a:cs typeface="Arial" panose="020B0604020202020204" pitchFamily="34" charset="0"/>
              </a:rPr>
              <a:t>from the Office of the Children’s Commissioner’s research for </a:t>
            </a:r>
            <a:r>
              <a:rPr lang="en-GB" sz="7200" i="1" dirty="0" smtClean="0">
                <a:solidFill>
                  <a:schemeClr val="tx1"/>
                </a:solidFill>
                <a:latin typeface="Arial" panose="020B0604020202020204" pitchFamily="34" charset="0"/>
                <a:cs typeface="Arial" panose="020B0604020202020204" pitchFamily="34" charset="0"/>
              </a:rPr>
              <a:t>“What’s going to happen tomorrow</a:t>
            </a:r>
            <a:r>
              <a:rPr lang="en-GB" sz="7200" i="1" dirty="0" smtClean="0">
                <a:solidFill>
                  <a:schemeClr val="tx1"/>
                </a:solidFill>
                <a:latin typeface="Arial" panose="020B0604020202020204" pitchFamily="34" charset="0"/>
                <a:cs typeface="Arial" panose="020B0604020202020204" pitchFamily="34" charset="0"/>
              </a:rPr>
              <a:t>?” Unaccompanied </a:t>
            </a:r>
            <a:r>
              <a:rPr lang="en-GB" sz="7200" i="1" dirty="0" smtClean="0">
                <a:solidFill>
                  <a:schemeClr val="tx1"/>
                </a:solidFill>
                <a:latin typeface="Arial" panose="020B0604020202020204" pitchFamily="34" charset="0"/>
                <a:cs typeface="Arial" panose="020B0604020202020204" pitchFamily="34" charset="0"/>
              </a:rPr>
              <a:t>children refused asylum</a:t>
            </a:r>
            <a:endParaRPr lang="en-GB" sz="7200" dirty="0">
              <a:solidFill>
                <a:schemeClr val="tx1"/>
              </a:solidFill>
              <a:latin typeface="Arial" panose="020B0604020202020204" pitchFamily="34" charset="0"/>
              <a:cs typeface="Arial" panose="020B0604020202020204" pitchFamily="34" charset="0"/>
            </a:endParaRPr>
          </a:p>
        </p:txBody>
      </p:sp>
      <p:pic>
        <p:nvPicPr>
          <p:cNvPr id="1026" name="Picture 2" descr="f:\_Desktop\Logo_new_fin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116632"/>
            <a:ext cx="4717055" cy="3096344"/>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58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pPr marL="342900" lvl="0" algn="l">
              <a:spcBef>
                <a:spcPts val="0"/>
              </a:spcBef>
            </a:pPr>
            <a:r>
              <a:rPr lang="en-GB" sz="3100" b="1" dirty="0">
                <a:solidFill>
                  <a:srgbClr val="005596"/>
                </a:solidFill>
                <a:latin typeface="Arial" panose="020B0604020202020204" pitchFamily="34" charset="0"/>
                <a:cs typeface="Arial" panose="020B0604020202020204" pitchFamily="34" charset="0"/>
              </a:rPr>
              <a:t>Formal gaps and constraints embedded in </a:t>
            </a:r>
            <a:r>
              <a:rPr lang="en-GB" sz="3100" b="1" dirty="0" smtClean="0">
                <a:solidFill>
                  <a:srgbClr val="005596"/>
                </a:solidFill>
                <a:latin typeface="Arial" panose="020B0604020202020204" pitchFamily="34" charset="0"/>
                <a:cs typeface="Arial" panose="020B0604020202020204" pitchFamily="34" charset="0"/>
              </a:rPr>
              <a:t>the legal </a:t>
            </a:r>
            <a:r>
              <a:rPr lang="en-GB" sz="3100" b="1" dirty="0" smtClean="0">
                <a:solidFill>
                  <a:srgbClr val="005596"/>
                </a:solidFill>
                <a:latin typeface="Arial" panose="020B0604020202020204" pitchFamily="34" charset="0"/>
                <a:cs typeface="Arial" panose="020B0604020202020204" pitchFamily="34" charset="0"/>
              </a:rPr>
              <a:t>process (1)</a:t>
            </a:r>
            <a:r>
              <a:rPr lang="en-GB" sz="3200" dirty="0">
                <a:solidFill>
                  <a:prstClr val="black"/>
                </a:solidFill>
              </a:rPr>
              <a:t/>
            </a:r>
            <a:br>
              <a:rPr lang="en-GB" sz="3200" dirty="0">
                <a:solidFill>
                  <a:prstClr val="black"/>
                </a:solidFill>
              </a:rPr>
            </a:br>
            <a:endParaRPr lang="en-GB" dirty="0"/>
          </a:p>
        </p:txBody>
      </p:sp>
      <p:sp>
        <p:nvSpPr>
          <p:cNvPr id="3" name="Content Placeholder 2"/>
          <p:cNvSpPr>
            <a:spLocks noGrp="1"/>
          </p:cNvSpPr>
          <p:nvPr>
            <p:ph idx="1"/>
          </p:nvPr>
        </p:nvSpPr>
        <p:spPr/>
        <p:txBody>
          <a:bodyPr>
            <a:normAutofit lnSpcReduction="10000"/>
          </a:bodyPr>
          <a:lstStyle/>
          <a:p>
            <a:r>
              <a:rPr lang="en-GB" sz="2400" dirty="0" smtClean="0">
                <a:latin typeface="Arial" panose="020B0604020202020204" pitchFamily="34" charset="0"/>
                <a:cs typeface="Arial" panose="020B0604020202020204" pitchFamily="34" charset="0"/>
              </a:rPr>
              <a:t>The </a:t>
            </a:r>
            <a:r>
              <a:rPr lang="en-GB" sz="2400" dirty="0" smtClean="0">
                <a:latin typeface="Arial" panose="020B0604020202020204" pitchFamily="34" charset="0"/>
                <a:cs typeface="Arial" panose="020B0604020202020204" pitchFamily="34" charset="0"/>
              </a:rPr>
              <a:t>Legal </a:t>
            </a:r>
            <a:r>
              <a:rPr lang="en-GB" sz="2400" dirty="0">
                <a:latin typeface="Arial" panose="020B0604020202020204" pitchFamily="34" charset="0"/>
                <a:cs typeface="Arial" panose="020B0604020202020204" pitchFamily="34" charset="0"/>
              </a:rPr>
              <a:t>A</a:t>
            </a:r>
            <a:r>
              <a:rPr lang="en-GB" sz="2400" dirty="0" smtClean="0">
                <a:latin typeface="Arial" panose="020B0604020202020204" pitchFamily="34" charset="0"/>
                <a:cs typeface="Arial" panose="020B0604020202020204" pitchFamily="34" charset="0"/>
              </a:rPr>
              <a:t>id </a:t>
            </a:r>
            <a:r>
              <a:rPr lang="en-GB" sz="2400" dirty="0" smtClean="0">
                <a:latin typeface="Arial" panose="020B0604020202020204" pitchFamily="34" charset="0"/>
                <a:cs typeface="Arial" panose="020B0604020202020204" pitchFamily="34" charset="0"/>
              </a:rPr>
              <a:t>regime – structural factors that frustrate the provision of good quality representation</a:t>
            </a:r>
            <a:r>
              <a:rPr lang="en-GB" sz="2400" dirty="0" smtClean="0">
                <a:latin typeface="Arial" panose="020B0604020202020204" pitchFamily="34" charset="0"/>
                <a:cs typeface="Arial" panose="020B0604020202020204" pitchFamily="34" charset="0"/>
              </a:rPr>
              <a:t>.</a:t>
            </a:r>
            <a:br>
              <a:rPr lang="en-GB" sz="2400" dirty="0" smtClean="0">
                <a:latin typeface="Arial" panose="020B0604020202020204" pitchFamily="34" charset="0"/>
                <a:cs typeface="Arial" panose="020B0604020202020204" pitchFamily="34" charset="0"/>
              </a:rPr>
            </a:b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Not all bad – some safeguards built in; remunerated at hourly rate rather than fixed fee but the ‘cap’ is unrealistic. Good representation not possible within the ‘cap’ and applying for an extension is time-consuming and not adequately remunerated</a:t>
            </a:r>
            <a:r>
              <a:rPr lang="en-GB" sz="2400" dirty="0" smtClean="0">
                <a:latin typeface="Arial" panose="020B0604020202020204" pitchFamily="34" charset="0"/>
                <a:cs typeface="Arial" panose="020B0604020202020204" pitchFamily="34" charset="0"/>
              </a:rPr>
              <a:t>.</a:t>
            </a:r>
            <a:br>
              <a:rPr lang="en-GB" sz="2400" dirty="0" smtClean="0">
                <a:latin typeface="Arial" panose="020B0604020202020204" pitchFamily="34" charset="0"/>
                <a:cs typeface="Arial" panose="020B0604020202020204" pitchFamily="34" charset="0"/>
              </a:rPr>
            </a:b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Single biggest problem now is that ‘immigration’ (as distinct from asylum) is out of scope of the </a:t>
            </a:r>
            <a:r>
              <a:rPr lang="en-GB" sz="2400" dirty="0">
                <a:latin typeface="Arial" panose="020B0604020202020204" pitchFamily="34" charset="0"/>
                <a:cs typeface="Arial" panose="020B0604020202020204" pitchFamily="34" charset="0"/>
              </a:rPr>
              <a:t>L</a:t>
            </a:r>
            <a:r>
              <a:rPr lang="en-GB" sz="2400" dirty="0" smtClean="0">
                <a:latin typeface="Arial" panose="020B0604020202020204" pitchFamily="34" charset="0"/>
                <a:cs typeface="Arial" panose="020B0604020202020204" pitchFamily="34" charset="0"/>
              </a:rPr>
              <a:t>egal </a:t>
            </a:r>
            <a:r>
              <a:rPr lang="en-GB" sz="2400" dirty="0">
                <a:latin typeface="Arial" panose="020B0604020202020204" pitchFamily="34" charset="0"/>
                <a:cs typeface="Arial" panose="020B0604020202020204" pitchFamily="34" charset="0"/>
              </a:rPr>
              <a:t>A</a:t>
            </a:r>
            <a:r>
              <a:rPr lang="en-GB" sz="2400" dirty="0" smtClean="0">
                <a:latin typeface="Arial" panose="020B0604020202020204" pitchFamily="34" charset="0"/>
                <a:cs typeface="Arial" panose="020B0604020202020204" pitchFamily="34" charset="0"/>
              </a:rPr>
              <a:t>id </a:t>
            </a:r>
            <a:r>
              <a:rPr lang="en-GB" sz="2400" dirty="0" smtClean="0">
                <a:latin typeface="Arial" panose="020B0604020202020204" pitchFamily="34" charset="0"/>
                <a:cs typeface="Arial" panose="020B0604020202020204" pitchFamily="34" charset="0"/>
              </a:rPr>
              <a:t>regime – no exception for children.</a:t>
            </a:r>
          </a:p>
          <a:p>
            <a:endParaRPr lang="en-GB" dirty="0"/>
          </a:p>
        </p:txBody>
      </p:sp>
    </p:spTree>
    <p:extLst>
      <p:ext uri="{BB962C8B-B14F-4D97-AF65-F5344CB8AC3E}">
        <p14:creationId xmlns:p14="http://schemas.microsoft.com/office/powerpoint/2010/main" val="2481028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b="1" dirty="0" smtClean="0">
                <a:solidFill>
                  <a:srgbClr val="005596"/>
                </a:solidFill>
                <a:latin typeface="Arial" panose="020B0604020202020204" pitchFamily="34" charset="0"/>
                <a:cs typeface="Arial" panose="020B0604020202020204" pitchFamily="34" charset="0"/>
              </a:rPr>
              <a:t>The representative’s job in ensuring a child’s full participation in their initial claim </a:t>
            </a:r>
            <a:endParaRPr lang="en-GB" sz="2800" b="1" dirty="0">
              <a:solidFill>
                <a:srgbClr val="0055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47500" lnSpcReduction="20000"/>
          </a:bodyPr>
          <a:lstStyle/>
          <a:p>
            <a:pPr marL="0" indent="0" hangingPunct="0">
              <a:spcAft>
                <a:spcPts val="0"/>
              </a:spcAft>
              <a:buNone/>
            </a:pPr>
            <a:r>
              <a:rPr lang="en-GB" sz="4000" dirty="0">
                <a:latin typeface="Arial"/>
                <a:ea typeface="Times New Roman"/>
                <a:cs typeface="Arial"/>
              </a:rPr>
              <a:t>The £800 cap for  making the initial claim covers the following work</a:t>
            </a:r>
            <a:r>
              <a:rPr lang="en-GB" sz="4000" dirty="0" smtClean="0">
                <a:latin typeface="Arial"/>
                <a:ea typeface="Times New Roman"/>
                <a:cs typeface="Arial"/>
              </a:rPr>
              <a:t>:</a:t>
            </a:r>
          </a:p>
          <a:p>
            <a:pPr marL="0" indent="0" hangingPunct="0">
              <a:spcAft>
                <a:spcPts val="0"/>
              </a:spcAft>
              <a:buNone/>
            </a:pPr>
            <a:r>
              <a:rPr lang="en-GB" sz="4000" dirty="0" smtClean="0">
                <a:latin typeface="Arial"/>
                <a:ea typeface="Times New Roman"/>
                <a:cs typeface="Arial"/>
              </a:rPr>
              <a:t> </a:t>
            </a:r>
            <a:endParaRPr lang="en-GB" sz="4000" dirty="0" smtClean="0">
              <a:latin typeface="Arial"/>
              <a:ea typeface="Times New Roman"/>
              <a:cs typeface="Arial"/>
            </a:endParaRPr>
          </a:p>
          <a:p>
            <a:pPr hangingPunct="0"/>
            <a:r>
              <a:rPr lang="en-GB" sz="4000" dirty="0" smtClean="0">
                <a:latin typeface="Arial"/>
                <a:ea typeface="Times New Roman"/>
                <a:cs typeface="Arial"/>
              </a:rPr>
              <a:t>introductions </a:t>
            </a:r>
            <a:r>
              <a:rPr lang="en-GB" sz="4000" dirty="0">
                <a:latin typeface="Arial"/>
                <a:ea typeface="Times New Roman"/>
                <a:cs typeface="Arial"/>
              </a:rPr>
              <a:t>and building rapport with the </a:t>
            </a:r>
            <a:r>
              <a:rPr lang="en-GB" sz="4000" dirty="0" smtClean="0">
                <a:latin typeface="Arial"/>
                <a:ea typeface="Times New Roman"/>
                <a:cs typeface="Arial"/>
              </a:rPr>
              <a:t>child</a:t>
            </a:r>
            <a:endParaRPr lang="en-GB" sz="4000" dirty="0">
              <a:latin typeface="Arial"/>
              <a:ea typeface="Times New Roman"/>
              <a:cs typeface="Arial"/>
            </a:endParaRPr>
          </a:p>
          <a:p>
            <a:pPr hangingPunct="0"/>
            <a:r>
              <a:rPr lang="en-GB" sz="4000" dirty="0" smtClean="0">
                <a:latin typeface="Arial"/>
                <a:ea typeface="Times New Roman"/>
                <a:cs typeface="Arial"/>
              </a:rPr>
              <a:t>explanation </a:t>
            </a:r>
            <a:r>
              <a:rPr lang="en-GB" sz="4000" dirty="0">
                <a:latin typeface="Arial"/>
                <a:ea typeface="Times New Roman"/>
                <a:cs typeface="Arial"/>
              </a:rPr>
              <a:t>of the roles of different parties and </a:t>
            </a:r>
            <a:r>
              <a:rPr lang="en-GB" sz="4000" dirty="0" smtClean="0">
                <a:latin typeface="Arial"/>
                <a:ea typeface="Times New Roman"/>
                <a:cs typeface="Arial"/>
              </a:rPr>
              <a:t>procedures</a:t>
            </a:r>
            <a:endParaRPr lang="en-GB" sz="4000" dirty="0" smtClean="0">
              <a:latin typeface="Arial"/>
              <a:ea typeface="Times New Roman"/>
              <a:cs typeface="Arial"/>
            </a:endParaRPr>
          </a:p>
          <a:p>
            <a:pPr hangingPunct="0"/>
            <a:r>
              <a:rPr lang="en-GB" sz="4000" dirty="0" smtClean="0">
                <a:latin typeface="Arial"/>
                <a:ea typeface="Times New Roman"/>
                <a:cs typeface="Arial"/>
              </a:rPr>
              <a:t>entitlements </a:t>
            </a:r>
            <a:r>
              <a:rPr lang="en-GB" sz="4000" dirty="0">
                <a:latin typeface="Arial"/>
                <a:ea typeface="Times New Roman"/>
                <a:cs typeface="Arial"/>
              </a:rPr>
              <a:t>and status pending the asylum </a:t>
            </a:r>
            <a:r>
              <a:rPr lang="en-GB" sz="4000" dirty="0" smtClean="0">
                <a:latin typeface="Arial"/>
                <a:ea typeface="Times New Roman"/>
                <a:cs typeface="Arial"/>
              </a:rPr>
              <a:t>claim</a:t>
            </a:r>
            <a:endParaRPr lang="en-GB" sz="4000" dirty="0" smtClean="0">
              <a:latin typeface="Arial"/>
              <a:ea typeface="Times New Roman"/>
              <a:cs typeface="Arial"/>
            </a:endParaRPr>
          </a:p>
          <a:p>
            <a:pPr hangingPunct="0"/>
            <a:r>
              <a:rPr lang="en-GB" sz="4000" dirty="0" smtClean="0">
                <a:latin typeface="Arial"/>
                <a:ea typeface="Times New Roman"/>
                <a:cs typeface="Arial"/>
              </a:rPr>
              <a:t>taking </a:t>
            </a:r>
            <a:r>
              <a:rPr lang="en-GB" sz="4000" dirty="0">
                <a:latin typeface="Arial"/>
                <a:ea typeface="Times New Roman"/>
                <a:cs typeface="Arial"/>
              </a:rPr>
              <a:t>instructions on the child’s history, family, fears and events leading up to departure or </a:t>
            </a:r>
            <a:r>
              <a:rPr lang="en-GB" sz="4000" dirty="0" smtClean="0">
                <a:latin typeface="Arial"/>
                <a:ea typeface="Times New Roman"/>
                <a:cs typeface="Arial"/>
              </a:rPr>
              <a:t>escape</a:t>
            </a:r>
            <a:endParaRPr lang="en-GB" sz="4000" dirty="0" smtClean="0">
              <a:latin typeface="Arial"/>
              <a:ea typeface="Times New Roman"/>
              <a:cs typeface="Arial"/>
            </a:endParaRPr>
          </a:p>
          <a:p>
            <a:pPr hangingPunct="0"/>
            <a:r>
              <a:rPr lang="en-GB" sz="4000" dirty="0" smtClean="0">
                <a:latin typeface="Arial"/>
                <a:ea typeface="Times New Roman"/>
                <a:cs typeface="Arial"/>
              </a:rPr>
              <a:t>drafting </a:t>
            </a:r>
            <a:r>
              <a:rPr lang="en-GB" sz="4000" dirty="0">
                <a:latin typeface="Arial"/>
                <a:ea typeface="Times New Roman"/>
                <a:cs typeface="Arial"/>
              </a:rPr>
              <a:t>the </a:t>
            </a:r>
            <a:r>
              <a:rPr lang="en-GB" sz="4000" dirty="0" smtClean="0">
                <a:latin typeface="Arial"/>
                <a:ea typeface="Times New Roman"/>
                <a:cs typeface="Arial"/>
              </a:rPr>
              <a:t>statement</a:t>
            </a:r>
            <a:endParaRPr lang="en-GB" sz="4000" dirty="0" smtClean="0">
              <a:latin typeface="Arial"/>
              <a:ea typeface="Times New Roman"/>
              <a:cs typeface="Arial"/>
            </a:endParaRPr>
          </a:p>
          <a:p>
            <a:pPr hangingPunct="0"/>
            <a:r>
              <a:rPr lang="en-GB" sz="4000" dirty="0" smtClean="0">
                <a:latin typeface="Arial"/>
                <a:ea typeface="Times New Roman"/>
                <a:cs typeface="Arial"/>
              </a:rPr>
              <a:t>reading </a:t>
            </a:r>
            <a:r>
              <a:rPr lang="en-GB" sz="4000" dirty="0">
                <a:latin typeface="Arial"/>
                <a:ea typeface="Times New Roman"/>
                <a:cs typeface="Arial"/>
              </a:rPr>
              <a:t>the statement back to the child to ensure </a:t>
            </a:r>
            <a:r>
              <a:rPr lang="en-GB" sz="4000" dirty="0" smtClean="0">
                <a:latin typeface="Arial"/>
                <a:ea typeface="Times New Roman"/>
                <a:cs typeface="Arial"/>
              </a:rPr>
              <a:t>accuracy</a:t>
            </a:r>
            <a:endParaRPr lang="en-GB" sz="4000" dirty="0" smtClean="0">
              <a:latin typeface="Arial"/>
              <a:ea typeface="Times New Roman"/>
              <a:cs typeface="Arial"/>
            </a:endParaRPr>
          </a:p>
          <a:p>
            <a:pPr hangingPunct="0"/>
            <a:r>
              <a:rPr lang="en-GB" sz="4000" dirty="0" smtClean="0">
                <a:latin typeface="Arial"/>
                <a:ea typeface="Times New Roman"/>
                <a:cs typeface="Arial"/>
              </a:rPr>
              <a:t> </a:t>
            </a:r>
            <a:r>
              <a:rPr lang="en-GB" sz="4000" dirty="0">
                <a:latin typeface="Arial"/>
                <a:ea typeface="Times New Roman"/>
                <a:cs typeface="Arial"/>
              </a:rPr>
              <a:t>advice and preparation prior to the Home Office substantive </a:t>
            </a:r>
            <a:r>
              <a:rPr lang="en-GB" sz="4000" dirty="0" smtClean="0">
                <a:latin typeface="Arial"/>
                <a:ea typeface="Times New Roman"/>
                <a:cs typeface="Arial"/>
              </a:rPr>
              <a:t>interview</a:t>
            </a:r>
            <a:endParaRPr lang="en-GB" sz="4000" dirty="0" smtClean="0">
              <a:latin typeface="Arial"/>
              <a:ea typeface="Times New Roman"/>
              <a:cs typeface="Arial"/>
            </a:endParaRPr>
          </a:p>
          <a:p>
            <a:pPr hangingPunct="0"/>
            <a:r>
              <a:rPr lang="en-GB" sz="4000" dirty="0" smtClean="0">
                <a:latin typeface="Arial"/>
                <a:ea typeface="Times New Roman"/>
                <a:cs typeface="Arial"/>
              </a:rPr>
              <a:t>going </a:t>
            </a:r>
            <a:r>
              <a:rPr lang="en-GB" sz="4000" dirty="0">
                <a:latin typeface="Arial"/>
                <a:ea typeface="Times New Roman"/>
                <a:cs typeface="Arial"/>
              </a:rPr>
              <a:t>through  the Home Office substantive interview  record with the child to identify any mistakes or  ambiguities and where necessary explaining these in writing  to the decision </a:t>
            </a:r>
            <a:r>
              <a:rPr lang="en-GB" sz="4000" dirty="0" smtClean="0">
                <a:latin typeface="Arial"/>
                <a:ea typeface="Times New Roman"/>
                <a:cs typeface="Arial"/>
              </a:rPr>
              <a:t>maker </a:t>
            </a:r>
            <a:endParaRPr lang="en-GB" sz="4000" dirty="0" smtClean="0">
              <a:latin typeface="Arial"/>
              <a:ea typeface="Times New Roman"/>
              <a:cs typeface="Arial"/>
            </a:endParaRPr>
          </a:p>
          <a:p>
            <a:pPr hangingPunct="0"/>
            <a:r>
              <a:rPr lang="en-GB" sz="4000" dirty="0" smtClean="0">
                <a:latin typeface="Arial"/>
                <a:ea typeface="Times New Roman"/>
                <a:cs typeface="Arial"/>
              </a:rPr>
              <a:t>Evidence </a:t>
            </a:r>
            <a:r>
              <a:rPr lang="en-GB" sz="4000" dirty="0">
                <a:latin typeface="Arial"/>
                <a:ea typeface="Times New Roman"/>
                <a:cs typeface="Arial"/>
              </a:rPr>
              <a:t>may also need to be obtained from witnesses, carers or other third parties to put before the decision maker.</a:t>
            </a:r>
            <a:endParaRPr lang="en-GB" sz="4000" dirty="0">
              <a:latin typeface="Arial"/>
              <a:ea typeface="Times New Roman"/>
              <a:cs typeface="Times New Roman"/>
            </a:endParaRPr>
          </a:p>
          <a:p>
            <a:endParaRPr lang="en-GB" dirty="0"/>
          </a:p>
        </p:txBody>
      </p:sp>
    </p:spTree>
    <p:extLst>
      <p:ext uri="{BB962C8B-B14F-4D97-AF65-F5344CB8AC3E}">
        <p14:creationId xmlns:p14="http://schemas.microsoft.com/office/powerpoint/2010/main" val="327282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900" b="1" dirty="0">
                <a:solidFill>
                  <a:srgbClr val="005596"/>
                </a:solidFill>
                <a:latin typeface="Arial" panose="020B0604020202020204" pitchFamily="34" charset="0"/>
                <a:cs typeface="Arial" panose="020B0604020202020204" pitchFamily="34" charset="0"/>
              </a:rPr>
              <a:t>Formal gaps and constraints embedded in the legal process </a:t>
            </a:r>
            <a:r>
              <a:rPr lang="en-GB" sz="2900" b="1" dirty="0" smtClean="0">
                <a:solidFill>
                  <a:srgbClr val="005596"/>
                </a:solidFill>
                <a:latin typeface="Arial" panose="020B0604020202020204" pitchFamily="34" charset="0"/>
                <a:cs typeface="Arial" panose="020B0604020202020204" pitchFamily="34" charset="0"/>
              </a:rPr>
              <a:t>(2)</a:t>
            </a:r>
            <a:endParaRPr lang="en-GB" b="1" dirty="0">
              <a:solidFill>
                <a:srgbClr val="0055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507288" cy="4277071"/>
          </a:xfrm>
        </p:spPr>
        <p:txBody>
          <a:bodyPr>
            <a:normAutofit fontScale="40000" lnSpcReduction="20000"/>
          </a:bodyPr>
          <a:lstStyle/>
          <a:p>
            <a:pPr marL="0" indent="0">
              <a:buNone/>
            </a:pPr>
            <a:r>
              <a:rPr lang="en-GB" sz="4500" dirty="0" smtClean="0">
                <a:solidFill>
                  <a:srgbClr val="005596"/>
                </a:solidFill>
                <a:latin typeface="Arial" panose="020B0604020202020204" pitchFamily="34" charset="0"/>
                <a:cs typeface="Arial" panose="020B0604020202020204" pitchFamily="34" charset="0"/>
              </a:rPr>
              <a:t>The dilemma for legal reps in the post-LASPO </a:t>
            </a:r>
            <a:r>
              <a:rPr lang="en-GB" sz="4500" dirty="0" smtClean="0">
                <a:solidFill>
                  <a:srgbClr val="005596"/>
                </a:solidFill>
                <a:latin typeface="Arial" panose="020B0604020202020204" pitchFamily="34" charset="0"/>
                <a:cs typeface="Arial" panose="020B0604020202020204" pitchFamily="34" charset="0"/>
              </a:rPr>
              <a:t>era</a:t>
            </a:r>
            <a:endParaRPr lang="en-GB" sz="4500" dirty="0" smtClean="0">
              <a:solidFill>
                <a:srgbClr val="005596"/>
              </a:solidFill>
              <a:latin typeface="Arial" panose="020B0604020202020204" pitchFamily="34" charset="0"/>
              <a:cs typeface="Arial" panose="020B0604020202020204" pitchFamily="34" charset="0"/>
            </a:endParaRPr>
          </a:p>
          <a:p>
            <a:pPr marL="0" indent="0" algn="ctr">
              <a:buNone/>
            </a:pPr>
            <a:endParaRPr lang="en-GB" sz="4500" dirty="0">
              <a:latin typeface="Arial" panose="020B0604020202020204" pitchFamily="34" charset="0"/>
              <a:cs typeface="Arial" panose="020B0604020202020204" pitchFamily="34" charset="0"/>
            </a:endParaRPr>
          </a:p>
          <a:p>
            <a:pPr marL="114300" indent="0" hangingPunct="0">
              <a:spcAft>
                <a:spcPts val="0"/>
              </a:spcAft>
              <a:buNone/>
            </a:pPr>
            <a:r>
              <a:rPr lang="en-GB" sz="4500" i="1" dirty="0" smtClean="0">
                <a:solidFill>
                  <a:srgbClr val="ED098E"/>
                </a:solidFill>
                <a:latin typeface="Arial" panose="020B0604020202020204" pitchFamily="34" charset="0"/>
                <a:ea typeface="Times New Roman"/>
                <a:cs typeface="Arial" panose="020B0604020202020204" pitchFamily="34" charset="0"/>
              </a:rPr>
              <a:t>“A </a:t>
            </a:r>
            <a:r>
              <a:rPr lang="en-GB" sz="4500" i="1" dirty="0">
                <a:solidFill>
                  <a:srgbClr val="ED098E"/>
                </a:solidFill>
                <a:latin typeface="Arial" panose="020B0604020202020204" pitchFamily="34" charset="0"/>
                <a:ea typeface="Times New Roman"/>
                <a:cs typeface="Arial" panose="020B0604020202020204" pitchFamily="34" charset="0"/>
              </a:rPr>
              <a:t>child may be unable to articulate their fears due to their capacity and minority. For example, we recently had a case where the child said very little about their feelings and fears but evidence from their foster carer confirmed that the child suffered from nightmares causing distress and bedwetting. Both the foster carer and the social worker were seeking professional help and support for the child. It was vital that this evidence was gathered and put before the decision maker</a:t>
            </a:r>
            <a:r>
              <a:rPr lang="en-GB" sz="4500" i="1" dirty="0" smtClean="0">
                <a:solidFill>
                  <a:srgbClr val="ED098E"/>
                </a:solidFill>
                <a:latin typeface="Arial" panose="020B0604020202020204" pitchFamily="34" charset="0"/>
                <a:ea typeface="Times New Roman"/>
                <a:cs typeface="Arial" panose="020B0604020202020204" pitchFamily="34" charset="0"/>
              </a:rPr>
              <a:t>.</a:t>
            </a:r>
            <a:r>
              <a:rPr lang="en-GB" sz="4500" dirty="0" smtClean="0">
                <a:solidFill>
                  <a:srgbClr val="ED098E"/>
                </a:solidFill>
                <a:latin typeface="Arial" panose="020B0604020202020204" pitchFamily="34" charset="0"/>
                <a:ea typeface="Times New Roman"/>
                <a:cs typeface="Arial" panose="020B0604020202020204" pitchFamily="34" charset="0"/>
              </a:rPr>
              <a:t>”</a:t>
            </a:r>
            <a:endParaRPr lang="en-GB" sz="4500" dirty="0" smtClean="0">
              <a:solidFill>
                <a:srgbClr val="ED098E"/>
              </a:solidFill>
              <a:latin typeface="Arial" panose="020B0604020202020204" pitchFamily="34" charset="0"/>
              <a:cs typeface="Arial" panose="020B0604020202020204" pitchFamily="34" charset="0"/>
            </a:endParaRPr>
          </a:p>
          <a:p>
            <a:pPr marL="0" indent="0">
              <a:buNone/>
            </a:pPr>
            <a:endParaRPr lang="en-GB" sz="4500" dirty="0" smtClean="0">
              <a:solidFill>
                <a:srgbClr val="ED098E"/>
              </a:solidFill>
              <a:latin typeface="Arial" panose="020B0604020202020204" pitchFamily="34" charset="0"/>
              <a:cs typeface="Arial" panose="020B0604020202020204" pitchFamily="34" charset="0"/>
            </a:endParaRPr>
          </a:p>
          <a:p>
            <a:pPr marL="114300" indent="0" hangingPunct="0">
              <a:spcAft>
                <a:spcPts val="0"/>
              </a:spcAft>
              <a:buNone/>
            </a:pPr>
            <a:r>
              <a:rPr lang="en-GB" sz="4500" i="1" dirty="0" smtClean="0">
                <a:solidFill>
                  <a:srgbClr val="ED098E"/>
                </a:solidFill>
                <a:latin typeface="Arial" panose="020B0604020202020204" pitchFamily="34" charset="0"/>
                <a:ea typeface="Times New Roman"/>
                <a:cs typeface="Arial" panose="020B0604020202020204" pitchFamily="34" charset="0"/>
              </a:rPr>
              <a:t>“Unfortunately</a:t>
            </a:r>
            <a:r>
              <a:rPr lang="en-GB" sz="4500" i="1" dirty="0">
                <a:solidFill>
                  <a:srgbClr val="ED098E"/>
                </a:solidFill>
                <a:latin typeface="Arial" panose="020B0604020202020204" pitchFamily="34" charset="0"/>
                <a:ea typeface="Times New Roman"/>
                <a:cs typeface="Arial" panose="020B0604020202020204" pitchFamily="34" charset="0"/>
              </a:rPr>
              <a:t>, lawyers have been put in the difficult position where acting in the best interests of their child clients comes second to the financial viability of their firm or organisation for fear of being nil assessed (not paid for the work that they have done). Lawyers no longer feel able to take evidence from a child’s carer or relevant third party as this may be misconstrued by the LAA as being linked to an Article 8 application rather than the child’s international protection claim. It can be crucial to explore the environment of the child in the UK to understand their fear of return. A child may be able to explain why they fear return only once they have had an opportunity to understand and discuss why they feel safe here</a:t>
            </a:r>
            <a:r>
              <a:rPr lang="en-GB" sz="4500" i="1" dirty="0" smtClean="0">
                <a:solidFill>
                  <a:srgbClr val="ED098E"/>
                </a:solidFill>
                <a:latin typeface="Arial" panose="020B0604020202020204" pitchFamily="34" charset="0"/>
                <a:ea typeface="Times New Roman"/>
                <a:cs typeface="Arial" panose="020B0604020202020204" pitchFamily="34" charset="0"/>
              </a:rPr>
              <a:t>.”</a:t>
            </a:r>
            <a:endParaRPr lang="en-GB" sz="4500" i="1" dirty="0">
              <a:solidFill>
                <a:srgbClr val="ED098E"/>
              </a:solidFill>
              <a:latin typeface="Arial" panose="020B0604020202020204" pitchFamily="34" charset="0"/>
              <a:ea typeface="Times New Roman"/>
              <a:cs typeface="Arial" panose="020B0604020202020204" pitchFamily="34" charset="0"/>
            </a:endParaRPr>
          </a:p>
          <a:p>
            <a:pPr marL="0" indent="0">
              <a:buNone/>
            </a:pPr>
            <a:endParaRPr lang="en-GB" sz="2800" dirty="0"/>
          </a:p>
        </p:txBody>
      </p:sp>
    </p:spTree>
    <p:extLst>
      <p:ext uri="{BB962C8B-B14F-4D97-AF65-F5344CB8AC3E}">
        <p14:creationId xmlns:p14="http://schemas.microsoft.com/office/powerpoint/2010/main" val="374024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noAutofit/>
          </a:bodyPr>
          <a:lstStyle/>
          <a:p>
            <a:pPr algn="l"/>
            <a:r>
              <a:rPr lang="en-GB" sz="3200" b="1" dirty="0" smtClean="0">
                <a:solidFill>
                  <a:srgbClr val="005596"/>
                </a:solidFill>
                <a:latin typeface="Arial" panose="020B0604020202020204" pitchFamily="34" charset="0"/>
                <a:cs typeface="Arial" panose="020B0604020202020204" pitchFamily="34" charset="0"/>
              </a:rPr>
              <a:t>The grant of limited leave – how a failure to fully participate places children at risk</a:t>
            </a:r>
            <a:endParaRPr lang="en-GB" sz="3200" b="1" dirty="0">
              <a:solidFill>
                <a:srgbClr val="0055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GB" sz="2400" dirty="0" smtClean="0">
                <a:latin typeface="Arial" panose="020B0604020202020204" pitchFamily="34" charset="0"/>
                <a:cs typeface="Arial" panose="020B0604020202020204" pitchFamily="34" charset="0"/>
              </a:rPr>
              <a:t>Although refugee recognition rates have risen for unaccompanied children recently, the majority are given limited leave to remain until age </a:t>
            </a:r>
            <a:r>
              <a:rPr lang="en-GB" sz="2400" dirty="0" smtClean="0">
                <a:latin typeface="Arial" panose="020B0604020202020204" pitchFamily="34" charset="0"/>
                <a:cs typeface="Arial" panose="020B0604020202020204" pitchFamily="34" charset="0"/>
              </a:rPr>
              <a:t>17 and a half.</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To obtain representation on appeal against refusal of asylum the legal representative must apply a ‘merits test’.  Many are ‘failed’ and this often goes </a:t>
            </a:r>
            <a:r>
              <a:rPr lang="en-GB" sz="2400" dirty="0" smtClean="0">
                <a:latin typeface="Arial" panose="020B0604020202020204" pitchFamily="34" charset="0"/>
                <a:cs typeface="Arial" panose="020B0604020202020204" pitchFamily="34" charset="0"/>
              </a:rPr>
              <a:t>unchallenged.</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Where the limited leave granted is less than </a:t>
            </a:r>
            <a:r>
              <a:rPr lang="en-GB" sz="2400" dirty="0" smtClean="0">
                <a:latin typeface="Arial" panose="020B0604020202020204" pitchFamily="34" charset="0"/>
                <a:cs typeface="Arial" panose="020B0604020202020204" pitchFamily="34" charset="0"/>
              </a:rPr>
              <a:t>one </a:t>
            </a:r>
            <a:r>
              <a:rPr lang="en-GB" sz="2400" dirty="0" smtClean="0">
                <a:latin typeface="Arial" panose="020B0604020202020204" pitchFamily="34" charset="0"/>
                <a:cs typeface="Arial" panose="020B0604020202020204" pitchFamily="34" charset="0"/>
              </a:rPr>
              <a:t>year there is a statutory bar on appealing (which will soon go</a:t>
            </a:r>
            <a:r>
              <a:rPr lang="en-GB" sz="2400" dirty="0" smtClean="0">
                <a:latin typeface="Arial" panose="020B0604020202020204" pitchFamily="34" charset="0"/>
                <a:cs typeface="Arial" panose="020B0604020202020204" pitchFamily="34" charset="0"/>
              </a:rPr>
              <a:t>).</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Children acquiesce in the grant of limited leave as they are told they can ‘extend’ it when they reach </a:t>
            </a:r>
            <a:r>
              <a:rPr lang="en-GB" sz="2400" dirty="0" smtClean="0">
                <a:latin typeface="Arial" panose="020B0604020202020204" pitchFamily="34" charset="0"/>
                <a:cs typeface="Arial" panose="020B0604020202020204" pitchFamily="34" charset="0"/>
              </a:rPr>
              <a:t>17</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and a half</a:t>
            </a:r>
            <a:r>
              <a:rPr lang="en-GB" sz="2400"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and the nature of the leave is either not explained or understood by </a:t>
            </a:r>
            <a:r>
              <a:rPr lang="en-GB" sz="2400" dirty="0" smtClean="0">
                <a:latin typeface="Arial" panose="020B0604020202020204" pitchFamily="34" charset="0"/>
                <a:cs typeface="Arial" panose="020B0604020202020204" pitchFamily="34" charset="0"/>
              </a:rPr>
              <a:t>them.</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38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pPr algn="l"/>
            <a:r>
              <a:rPr lang="en-GB" sz="3200" b="1" dirty="0" smtClean="0">
                <a:solidFill>
                  <a:srgbClr val="005596"/>
                </a:solidFill>
                <a:latin typeface="Arial" panose="020B0604020202020204" pitchFamily="34" charset="0"/>
                <a:cs typeface="Arial" panose="020B0604020202020204" pitchFamily="34" charset="0"/>
              </a:rPr>
              <a:t>Visa or deferred removal? </a:t>
            </a:r>
            <a:r>
              <a:rPr lang="en-GB" sz="3200" b="1" dirty="0" smtClean="0">
                <a:solidFill>
                  <a:srgbClr val="005596"/>
                </a:solidFill>
                <a:latin typeface="Arial" panose="020B0604020202020204" pitchFamily="34" charset="0"/>
                <a:cs typeface="Arial" panose="020B0604020202020204" pitchFamily="34" charset="0"/>
              </a:rPr>
              <a:t>Children and young people’s </a:t>
            </a:r>
            <a:r>
              <a:rPr lang="en-GB" sz="3200" b="1" dirty="0" smtClean="0">
                <a:solidFill>
                  <a:srgbClr val="005596"/>
                </a:solidFill>
                <a:latin typeface="Arial" panose="020B0604020202020204" pitchFamily="34" charset="0"/>
                <a:cs typeface="Arial" panose="020B0604020202020204" pitchFamily="34" charset="0"/>
              </a:rPr>
              <a:t>understanding of the grant of limited leave</a:t>
            </a:r>
            <a:endParaRPr lang="en-GB" sz="3200" b="1" dirty="0">
              <a:solidFill>
                <a:srgbClr val="0055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637112"/>
          </a:xfrm>
        </p:spPr>
        <p:txBody>
          <a:bodyPr>
            <a:normAutofit/>
          </a:bodyPr>
          <a:lstStyle/>
          <a:p>
            <a:pPr marL="0" lvl="0" indent="0">
              <a:buNone/>
            </a:pPr>
            <a:endParaRPr lang="en-GB" sz="1600" i="1" dirty="0" smtClean="0">
              <a:solidFill>
                <a:prstClr val="black"/>
              </a:solidFill>
              <a:latin typeface="Arial" panose="020B0604020202020204" pitchFamily="34" charset="0"/>
              <a:cs typeface="Arial" panose="020B0604020202020204" pitchFamily="34" charset="0"/>
            </a:endParaRPr>
          </a:p>
          <a:p>
            <a:r>
              <a:rPr lang="en-GB" sz="1600" i="1" dirty="0" smtClean="0">
                <a:solidFill>
                  <a:srgbClr val="ED098E"/>
                </a:solidFill>
                <a:latin typeface="Arial" panose="020B0604020202020204" pitchFamily="34" charset="0"/>
                <a:cs typeface="Arial" panose="020B0604020202020204" pitchFamily="34" charset="0"/>
              </a:rPr>
              <a:t>I </a:t>
            </a:r>
            <a:r>
              <a:rPr lang="en-GB" sz="1600" i="1" dirty="0">
                <a:solidFill>
                  <a:srgbClr val="ED098E"/>
                </a:solidFill>
                <a:latin typeface="Arial" panose="020B0604020202020204" pitchFamily="34" charset="0"/>
                <a:cs typeface="Arial" panose="020B0604020202020204" pitchFamily="34" charset="0"/>
              </a:rPr>
              <a:t>thought it was visa, the same as you were saying, I got visa, that’s it.</a:t>
            </a:r>
          </a:p>
          <a:p>
            <a:pPr marL="114300" indent="0" hangingPunct="0">
              <a:spcAft>
                <a:spcPts val="0"/>
              </a:spcAft>
              <a:buNone/>
            </a:pPr>
            <a:endParaRPr lang="en-GB" sz="1500" dirty="0">
              <a:solidFill>
                <a:srgbClr val="ED098E"/>
              </a:solidFill>
              <a:latin typeface="Arial"/>
              <a:ea typeface="Times New Roman"/>
              <a:cs typeface="Arial"/>
            </a:endParaRPr>
          </a:p>
          <a:p>
            <a:pPr marL="400050" indent="-285750" hangingPunct="0"/>
            <a:r>
              <a:rPr lang="en-GB" sz="1500" dirty="0" smtClean="0">
                <a:solidFill>
                  <a:srgbClr val="ED098E"/>
                </a:solidFill>
                <a:latin typeface="Arial"/>
                <a:ea typeface="Times New Roman"/>
                <a:cs typeface="Arial"/>
              </a:rPr>
              <a:t>[</a:t>
            </a:r>
            <a:r>
              <a:rPr lang="en-GB" sz="1500" dirty="0">
                <a:solidFill>
                  <a:srgbClr val="ED098E"/>
                </a:solidFill>
                <a:latin typeface="Arial"/>
                <a:ea typeface="Times New Roman"/>
                <a:cs typeface="Arial"/>
              </a:rPr>
              <a:t>On who explained Discretionary Leave]</a:t>
            </a:r>
            <a:r>
              <a:rPr lang="en-GB" sz="1500" i="1" dirty="0">
                <a:solidFill>
                  <a:srgbClr val="ED098E"/>
                </a:solidFill>
                <a:latin typeface="Arial"/>
                <a:ea typeface="Times New Roman"/>
                <a:cs typeface="Arial"/>
              </a:rPr>
              <a:t> The first person was my foster carer, and you’ve got three years and two months.  So I didn’t care that much about it, I said ‘OK’.  And after a while, my social worker explained it to me as well so that ‘It’s OK at the moment so this is what have you got.  So you can wait, and then you can apply for the extension’ – that’s what I listened to, her voice. So that’s what I did.  I didn’t argue about it, or appeal or </a:t>
            </a:r>
            <a:r>
              <a:rPr lang="en-GB" sz="1500" i="1" dirty="0" smtClean="0">
                <a:solidFill>
                  <a:srgbClr val="ED098E"/>
                </a:solidFill>
                <a:latin typeface="Arial"/>
                <a:ea typeface="Times New Roman"/>
                <a:cs typeface="Arial"/>
              </a:rPr>
              <a:t>anything.</a:t>
            </a:r>
          </a:p>
          <a:p>
            <a:pPr marL="114300" indent="0" hangingPunct="0">
              <a:buNone/>
            </a:pPr>
            <a:endParaRPr lang="en-GB" sz="1500" dirty="0">
              <a:solidFill>
                <a:srgbClr val="ED098E"/>
              </a:solidFill>
              <a:latin typeface="Arial"/>
              <a:ea typeface="Times New Roman"/>
              <a:cs typeface="Times New Roman"/>
            </a:endParaRPr>
          </a:p>
          <a:p>
            <a:pPr marL="400050" indent="-285750" hangingPunct="0"/>
            <a:r>
              <a:rPr lang="en-GB" sz="1600" i="1" dirty="0" smtClean="0">
                <a:solidFill>
                  <a:srgbClr val="ED098E"/>
                </a:solidFill>
                <a:latin typeface="Arial"/>
                <a:ea typeface="Times New Roman"/>
                <a:cs typeface="Arial"/>
              </a:rPr>
              <a:t>At </a:t>
            </a:r>
            <a:r>
              <a:rPr lang="en-GB" sz="1600" i="1" dirty="0">
                <a:solidFill>
                  <a:srgbClr val="ED098E"/>
                </a:solidFill>
                <a:latin typeface="Arial"/>
                <a:ea typeface="Times New Roman"/>
                <a:cs typeface="Arial"/>
              </a:rPr>
              <a:t>that time, you have actually been refused, and given permission to live only for one year.  You don’t know that. The solicitor’s job is to ask you, “What could you get more proof of?” for instance</a:t>
            </a:r>
            <a:r>
              <a:rPr lang="en-GB" sz="1600" i="1" dirty="0" smtClean="0">
                <a:solidFill>
                  <a:srgbClr val="ED098E"/>
                </a:solidFill>
                <a:latin typeface="Arial"/>
                <a:ea typeface="Times New Roman"/>
                <a:cs typeface="Arial"/>
              </a:rPr>
              <a:t>.</a:t>
            </a:r>
            <a:r>
              <a:rPr lang="en-GB" sz="1600" i="1" dirty="0">
                <a:solidFill>
                  <a:srgbClr val="ED098E"/>
                </a:solidFill>
                <a:latin typeface="Arial"/>
                <a:ea typeface="Times New Roman"/>
                <a:cs typeface="Arial"/>
              </a:rPr>
              <a:t> </a:t>
            </a:r>
            <a:endParaRPr lang="en-GB" sz="1600" i="1" dirty="0" smtClean="0">
              <a:solidFill>
                <a:srgbClr val="ED098E"/>
              </a:solidFill>
              <a:latin typeface="Arial"/>
              <a:ea typeface="Times New Roman"/>
              <a:cs typeface="Arial"/>
            </a:endParaRPr>
          </a:p>
          <a:p>
            <a:pPr marL="114300" indent="0" hangingPunct="0">
              <a:buNone/>
            </a:pPr>
            <a:endParaRPr lang="en-GB" sz="1600" i="1" dirty="0" smtClean="0">
              <a:solidFill>
                <a:srgbClr val="ED098E"/>
              </a:solidFill>
              <a:latin typeface="Arial"/>
              <a:ea typeface="Times New Roman"/>
              <a:cs typeface="Arial"/>
            </a:endParaRPr>
          </a:p>
          <a:p>
            <a:pPr marL="400050" indent="-285750" hangingPunct="0"/>
            <a:r>
              <a:rPr lang="en-GB" sz="1600" i="1" dirty="0" smtClean="0">
                <a:solidFill>
                  <a:srgbClr val="ED098E"/>
                </a:solidFill>
                <a:latin typeface="Arial"/>
                <a:ea typeface="Times New Roman"/>
                <a:cs typeface="Arial"/>
              </a:rPr>
              <a:t>When </a:t>
            </a:r>
            <a:r>
              <a:rPr lang="en-GB" sz="1600" i="1" dirty="0">
                <a:solidFill>
                  <a:srgbClr val="ED098E"/>
                </a:solidFill>
                <a:latin typeface="Arial"/>
                <a:ea typeface="Times New Roman"/>
                <a:cs typeface="Arial"/>
              </a:rPr>
              <a:t>I get the discretionary leave to remain here – the first time I didn’t even know that when I’ll be 18 I’ll be sent back. I didn’t understand, cos there was this translator from Iran and I didn’t even understand what he was saying to me. </a:t>
            </a:r>
            <a:endParaRPr lang="en-GB" sz="1600" dirty="0">
              <a:solidFill>
                <a:srgbClr val="ED098E"/>
              </a:solidFill>
              <a:latin typeface="Arial"/>
              <a:ea typeface="Times New Roman"/>
              <a:cs typeface="Times New Roman"/>
            </a:endParaRPr>
          </a:p>
          <a:p>
            <a:pPr marL="457200" hangingPunct="0">
              <a:spcAft>
                <a:spcPts val="0"/>
              </a:spcAft>
            </a:pPr>
            <a:endParaRPr lang="en-GB" sz="1600" i="1" dirty="0" smtClean="0">
              <a:latin typeface="Arial"/>
              <a:ea typeface="Times New Roman"/>
              <a:cs typeface="Arial"/>
            </a:endParaRPr>
          </a:p>
          <a:p>
            <a:pPr marL="457200" hangingPunct="0">
              <a:spcAft>
                <a:spcPts val="0"/>
              </a:spcAft>
            </a:pPr>
            <a:endParaRPr lang="en-GB" sz="1600" dirty="0">
              <a:latin typeface="Arial"/>
              <a:ea typeface="Times New Roman"/>
              <a:cs typeface="Times New Roman"/>
            </a:endParaRPr>
          </a:p>
          <a:p>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211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91264" cy="1138138"/>
          </a:xfrm>
        </p:spPr>
        <p:txBody>
          <a:bodyPr>
            <a:noAutofit/>
          </a:bodyPr>
          <a:lstStyle/>
          <a:p>
            <a:pPr algn="l"/>
            <a:r>
              <a:rPr lang="en-GB" sz="3600" b="1" dirty="0" smtClean="0">
                <a:solidFill>
                  <a:srgbClr val="005596"/>
                </a:solidFill>
                <a:latin typeface="Arial" panose="020B0604020202020204" pitchFamily="34" charset="0"/>
                <a:cs typeface="Arial" panose="020B0604020202020204" pitchFamily="34" charset="0"/>
              </a:rPr>
              <a:t>“What’s </a:t>
            </a:r>
            <a:r>
              <a:rPr lang="en-GB" sz="3600" b="1" dirty="0" smtClean="0">
                <a:solidFill>
                  <a:srgbClr val="005596"/>
                </a:solidFill>
                <a:latin typeface="Arial" panose="020B0604020202020204" pitchFamily="34" charset="0"/>
                <a:cs typeface="Arial" panose="020B0604020202020204" pitchFamily="34" charset="0"/>
              </a:rPr>
              <a:t>going to happen tomorrow</a:t>
            </a:r>
            <a:r>
              <a:rPr lang="en-GB" sz="3600" b="1" dirty="0" smtClean="0">
                <a:solidFill>
                  <a:srgbClr val="005596"/>
                </a:solidFill>
                <a:latin typeface="Arial" panose="020B0604020202020204" pitchFamily="34" charset="0"/>
                <a:cs typeface="Arial" panose="020B0604020202020204" pitchFamily="34" charset="0"/>
              </a:rPr>
              <a:t>?”  </a:t>
            </a:r>
            <a:r>
              <a:rPr lang="en-GB" sz="3600" b="1" dirty="0" smtClean="0">
                <a:solidFill>
                  <a:srgbClr val="005596"/>
                </a:solidFill>
                <a:latin typeface="Arial" panose="020B0604020202020204" pitchFamily="34" charset="0"/>
                <a:cs typeface="Arial" panose="020B0604020202020204" pitchFamily="34" charset="0"/>
              </a:rPr>
              <a:t>Unaccompanied children refused asylum </a:t>
            </a:r>
            <a:endParaRPr lang="en-GB" sz="3600" b="1" dirty="0">
              <a:solidFill>
                <a:srgbClr val="0055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The </a:t>
            </a:r>
            <a:r>
              <a:rPr lang="en-GB" dirty="0" smtClean="0"/>
              <a:t>report is available at:</a:t>
            </a:r>
          </a:p>
          <a:p>
            <a:pPr marL="0" indent="0">
              <a:buNone/>
            </a:pPr>
            <a:r>
              <a:rPr lang="en-GB" dirty="0">
                <a:hlinkClick r:id="rId2"/>
              </a:rPr>
              <a:t>http://</a:t>
            </a:r>
            <a:r>
              <a:rPr lang="en-GB" dirty="0" smtClean="0">
                <a:hlinkClick r:id="rId2"/>
              </a:rPr>
              <a:t>www.childrenscommissioner.gov.uk/content/publications/content_794</a:t>
            </a:r>
            <a:endParaRPr lang="en-GB" dirty="0" smtClean="0"/>
          </a:p>
          <a:p>
            <a:pPr marL="0" indent="0">
              <a:buNone/>
            </a:pPr>
            <a:endParaRPr lang="en-GB" dirty="0"/>
          </a:p>
          <a:p>
            <a:pPr marL="0" indent="0">
              <a:buNone/>
            </a:pPr>
            <a:r>
              <a:rPr lang="en-GB" dirty="0" smtClean="0"/>
              <a:t>A children’s version of the report is available at</a:t>
            </a:r>
            <a:r>
              <a:rPr lang="en-GB" dirty="0" smtClean="0"/>
              <a:t>:</a:t>
            </a:r>
            <a:endParaRPr lang="en-GB" dirty="0"/>
          </a:p>
          <a:p>
            <a:pPr marL="0" indent="0">
              <a:buNone/>
            </a:pPr>
            <a:r>
              <a:rPr lang="en-GB" dirty="0" smtClean="0">
                <a:hlinkClick r:id="rId3"/>
              </a:rPr>
              <a:t>http://www.childrenscommissioner.gov.uk/content/publications/content_795</a:t>
            </a:r>
            <a:endParaRPr lang="en-GB" dirty="0" smtClean="0"/>
          </a:p>
          <a:p>
            <a:pPr marL="0" indent="0">
              <a:buNone/>
            </a:pPr>
            <a:endParaRPr lang="en-GB" dirty="0"/>
          </a:p>
        </p:txBody>
      </p:sp>
    </p:spTree>
    <p:extLst>
      <p:ext uri="{BB962C8B-B14F-4D97-AF65-F5344CB8AC3E}">
        <p14:creationId xmlns:p14="http://schemas.microsoft.com/office/powerpoint/2010/main" val="375279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_Desktop\Logo_new_fin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850" y="1057275"/>
            <a:ext cx="7226300" cy="474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176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b="1" dirty="0" smtClean="0">
                <a:solidFill>
                  <a:srgbClr val="005596"/>
                </a:solidFill>
                <a:latin typeface="Arial" panose="020B0604020202020204" pitchFamily="34" charset="0"/>
                <a:cs typeface="Arial" panose="020B0604020202020204" pitchFamily="34" charset="0"/>
              </a:rPr>
              <a:t>Why the child’s full participation is so important</a:t>
            </a:r>
            <a:endParaRPr lang="en-GB" sz="3600" b="1" dirty="0">
              <a:solidFill>
                <a:srgbClr val="0055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GB" dirty="0" smtClean="0"/>
              <a:t>Enabling participation in proceedings can ensure that the child’s voice is heard and that as much relevant information as possible is put before the decision </a:t>
            </a:r>
            <a:r>
              <a:rPr lang="en-GB" dirty="0" smtClean="0"/>
              <a:t>maker.</a:t>
            </a:r>
          </a:p>
          <a:p>
            <a:pPr marL="0" indent="0">
              <a:buNone/>
            </a:pPr>
            <a:endParaRPr lang="en-GB" dirty="0" smtClean="0"/>
          </a:p>
          <a:p>
            <a:r>
              <a:rPr lang="en-GB" dirty="0" smtClean="0"/>
              <a:t>Enabling participation can provide a sense of assurance to the child that they have been listened to and that their views and wishes have been taken into account – whatever the outcome of their application</a:t>
            </a:r>
            <a:r>
              <a:rPr lang="en-GB" dirty="0" smtClean="0"/>
              <a:t>.</a:t>
            </a:r>
          </a:p>
          <a:p>
            <a:pPr marL="0" indent="0">
              <a:buNone/>
            </a:pPr>
            <a:endParaRPr lang="en-GB" dirty="0" smtClean="0"/>
          </a:p>
          <a:p>
            <a:r>
              <a:rPr lang="en-GB" dirty="0" smtClean="0"/>
              <a:t>Enabling participation is likely to lead to an outcome consistent with the child’s wishes and even where it </a:t>
            </a:r>
            <a:r>
              <a:rPr lang="en-GB" dirty="0" smtClean="0"/>
              <a:t>doesn’t, </a:t>
            </a:r>
            <a:r>
              <a:rPr lang="en-GB" dirty="0" smtClean="0"/>
              <a:t>can help the child come to terms with, and plan for, their future. </a:t>
            </a:r>
            <a:endParaRPr lang="en-GB" dirty="0"/>
          </a:p>
        </p:txBody>
      </p:sp>
    </p:spTree>
    <p:extLst>
      <p:ext uri="{BB962C8B-B14F-4D97-AF65-F5344CB8AC3E}">
        <p14:creationId xmlns:p14="http://schemas.microsoft.com/office/powerpoint/2010/main" val="3184796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solidFill>
                  <a:srgbClr val="005596"/>
                </a:solidFill>
                <a:latin typeface="Arial" panose="020B0604020202020204" pitchFamily="34" charset="0"/>
                <a:cs typeface="Arial" panose="020B0604020202020204" pitchFamily="34" charset="0"/>
              </a:rPr>
              <a:t>Children have a right to participate!</a:t>
            </a:r>
            <a:endParaRPr lang="en-GB" sz="4000" b="1" dirty="0">
              <a:solidFill>
                <a:srgbClr val="0055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marL="0" indent="0" algn="ctr">
              <a:buNone/>
            </a:pPr>
            <a:r>
              <a:rPr lang="en-GB" dirty="0" smtClean="0">
                <a:solidFill>
                  <a:srgbClr val="005596"/>
                </a:solidFill>
                <a:latin typeface="Arial" panose="020B0604020202020204" pitchFamily="34" charset="0"/>
                <a:cs typeface="Arial" panose="020B0604020202020204" pitchFamily="34" charset="0"/>
              </a:rPr>
              <a:t>Article 12 – UN Convention on the Rights of the </a:t>
            </a:r>
            <a:r>
              <a:rPr lang="en-GB" dirty="0" smtClean="0">
                <a:solidFill>
                  <a:srgbClr val="005596"/>
                </a:solidFill>
                <a:latin typeface="Arial" panose="020B0604020202020204" pitchFamily="34" charset="0"/>
                <a:cs typeface="Arial" panose="020B0604020202020204" pitchFamily="34" charset="0"/>
              </a:rPr>
              <a:t>Child says:</a:t>
            </a:r>
            <a:endParaRPr lang="en-GB" dirty="0" smtClean="0">
              <a:solidFill>
                <a:srgbClr val="005596"/>
              </a:solidFill>
              <a:latin typeface="Arial" panose="020B0604020202020204" pitchFamily="34" charset="0"/>
              <a:cs typeface="Arial" panose="020B0604020202020204" pitchFamily="34" charset="0"/>
            </a:endParaRPr>
          </a:p>
          <a:p>
            <a:pPr marL="0" indent="0">
              <a:buNone/>
            </a:pPr>
            <a:endParaRPr lang="en-GB" dirty="0" smtClean="0">
              <a:latin typeface="Arial" panose="020B0604020202020204" pitchFamily="34" charset="0"/>
              <a:cs typeface="Arial" panose="020B0604020202020204" pitchFamily="34" charset="0"/>
            </a:endParaRPr>
          </a:p>
          <a:p>
            <a:pPr marL="0" indent="0">
              <a:lnSpc>
                <a:spcPct val="120000"/>
              </a:lnSpc>
              <a:spcBef>
                <a:spcPts val="0"/>
              </a:spcBef>
              <a:buNone/>
            </a:pPr>
            <a:r>
              <a:rPr lang="en-GB" dirty="0" smtClean="0">
                <a:latin typeface="Arial" panose="020B0604020202020204" pitchFamily="34" charset="0"/>
                <a:cs typeface="Arial" panose="020B0604020202020204" pitchFamily="34" charset="0"/>
              </a:rPr>
              <a:t>1</a:t>
            </a:r>
            <a:r>
              <a:rPr lang="en-GB" dirty="0">
                <a:latin typeface="Arial" panose="020B0604020202020204" pitchFamily="34" charset="0"/>
                <a:cs typeface="Arial" panose="020B0604020202020204" pitchFamily="34" charset="0"/>
              </a:rPr>
              <a:t>. States Parties shall assure to the child who is capable of forming his or her own views the right to express those views freely in all matters affecting the child, the views of the child being given due weight in accordance with the age and maturity of the child</a:t>
            </a:r>
            <a:r>
              <a:rPr lang="en-GB" dirty="0" smtClean="0">
                <a:latin typeface="Arial" panose="020B0604020202020204" pitchFamily="34" charset="0"/>
                <a:cs typeface="Arial" panose="020B0604020202020204" pitchFamily="34" charset="0"/>
              </a:rPr>
              <a:t>.</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0" indent="0">
              <a:lnSpc>
                <a:spcPct val="120000"/>
              </a:lnSpc>
              <a:spcBef>
                <a:spcPts val="0"/>
              </a:spcBef>
              <a:buNone/>
            </a:pPr>
            <a:r>
              <a:rPr lang="en-GB" dirty="0">
                <a:latin typeface="Arial" panose="020B0604020202020204" pitchFamily="34" charset="0"/>
                <a:cs typeface="Arial" panose="020B0604020202020204" pitchFamily="34" charset="0"/>
              </a:rPr>
              <a:t>2. For this purpose, </a:t>
            </a:r>
            <a:r>
              <a:rPr lang="en-GB" u="sng" dirty="0">
                <a:latin typeface="Arial" panose="020B0604020202020204" pitchFamily="34" charset="0"/>
                <a:cs typeface="Arial" panose="020B0604020202020204" pitchFamily="34" charset="0"/>
              </a:rPr>
              <a:t>the child shall in particular be provided the opportunity to be heard in any judicial and administrative proceedings affecting the child</a:t>
            </a:r>
            <a:r>
              <a:rPr lang="en-GB" dirty="0">
                <a:latin typeface="Arial" panose="020B0604020202020204" pitchFamily="34" charset="0"/>
                <a:cs typeface="Arial" panose="020B0604020202020204" pitchFamily="34" charset="0"/>
              </a:rPr>
              <a:t>, either directly, or through a representative or an appropriate body, in a manner consistent with the procedural rules of national </a:t>
            </a:r>
            <a:r>
              <a:rPr lang="en-GB" dirty="0" smtClean="0">
                <a:latin typeface="Arial" panose="020B0604020202020204" pitchFamily="34" charset="0"/>
                <a:cs typeface="Arial" panose="020B0604020202020204" pitchFamily="34" charset="0"/>
              </a:rPr>
              <a:t>law.</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0333872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fontScale="90000"/>
          </a:bodyPr>
          <a:lstStyle/>
          <a:p>
            <a:pPr lvl="0">
              <a:spcBef>
                <a:spcPct val="20000"/>
              </a:spcBef>
            </a:pPr>
            <a:r>
              <a:rPr lang="en-GB" sz="3600" b="1" dirty="0" smtClean="0">
                <a:latin typeface="Arial" panose="020B0604020202020204" pitchFamily="34" charset="0"/>
                <a:cs typeface="Arial" panose="020B0604020202020204" pitchFamily="34" charset="0"/>
              </a:rPr>
              <a:t/>
            </a:r>
            <a:br>
              <a:rPr lang="en-GB" sz="3600" b="1" dirty="0" smtClean="0">
                <a:latin typeface="Arial" panose="020B0604020202020204" pitchFamily="34" charset="0"/>
                <a:cs typeface="Arial" panose="020B0604020202020204" pitchFamily="34" charset="0"/>
              </a:rPr>
            </a:br>
            <a:r>
              <a:rPr lang="en-GB" sz="3600" b="1" dirty="0" smtClean="0">
                <a:solidFill>
                  <a:srgbClr val="005596"/>
                </a:solidFill>
                <a:latin typeface="Arial" panose="020B0604020202020204" pitchFamily="34" charset="0"/>
                <a:cs typeface="Arial" panose="020B0604020202020204" pitchFamily="34" charset="0"/>
              </a:rPr>
              <a:t>Interpretation </a:t>
            </a:r>
            <a:r>
              <a:rPr lang="en-GB" sz="3600" b="1" dirty="0" smtClean="0">
                <a:solidFill>
                  <a:srgbClr val="005596"/>
                </a:solidFill>
                <a:latin typeface="Arial" panose="020B0604020202020204" pitchFamily="34" charset="0"/>
                <a:cs typeface="Arial" panose="020B0604020202020204" pitchFamily="34" charset="0"/>
              </a:rPr>
              <a:t>of Article 12 (General </a:t>
            </a:r>
            <a:r>
              <a:rPr lang="en-GB" sz="3600" b="1" dirty="0">
                <a:solidFill>
                  <a:srgbClr val="005596"/>
                </a:solidFill>
                <a:latin typeface="Arial" panose="020B0604020202020204" pitchFamily="34" charset="0"/>
                <a:cs typeface="Arial" panose="020B0604020202020204" pitchFamily="34" charset="0"/>
              </a:rPr>
              <a:t>Comment Number </a:t>
            </a:r>
            <a:r>
              <a:rPr lang="en-GB" sz="3600" b="1" dirty="0" smtClean="0">
                <a:solidFill>
                  <a:srgbClr val="005596"/>
                </a:solidFill>
                <a:latin typeface="Arial" panose="020B0604020202020204" pitchFamily="34" charset="0"/>
                <a:cs typeface="Arial" panose="020B0604020202020204" pitchFamily="34" charset="0"/>
              </a:rPr>
              <a:t>6)</a:t>
            </a:r>
            <a:r>
              <a:rPr lang="en-GB" sz="3200" b="1" dirty="0">
                <a:solidFill>
                  <a:prstClr val="black"/>
                </a:solidFill>
              </a:rPr>
              <a:t/>
            </a:r>
            <a:br>
              <a:rPr lang="en-GB" sz="3200" b="1" dirty="0">
                <a:solidFill>
                  <a:prstClr val="black"/>
                </a:solidFill>
              </a:rPr>
            </a:br>
            <a:endParaRPr lang="en-GB" b="1" dirty="0"/>
          </a:p>
        </p:txBody>
      </p:sp>
      <p:sp>
        <p:nvSpPr>
          <p:cNvPr id="3" name="Content Placeholder 2"/>
          <p:cNvSpPr>
            <a:spLocks noGrp="1"/>
          </p:cNvSpPr>
          <p:nvPr>
            <p:ph idx="1"/>
          </p:nvPr>
        </p:nvSpPr>
        <p:spPr/>
        <p:txBody>
          <a:bodyPr>
            <a:normAutofit fontScale="85000" lnSpcReduction="10000"/>
          </a:bodyPr>
          <a:lstStyle/>
          <a:p>
            <a:pPr marL="0" indent="0">
              <a:buNone/>
            </a:pPr>
            <a:r>
              <a:rPr lang="en-GB" sz="2800" b="1" dirty="0" smtClean="0">
                <a:latin typeface="Arial" panose="020B0604020202020204" pitchFamily="34" charset="0"/>
                <a:cs typeface="Arial" panose="020B0604020202020204" pitchFamily="34" charset="0"/>
              </a:rPr>
              <a:t>Right of the child to express his or her views freely</a:t>
            </a:r>
            <a:endParaRPr lang="en-GB" sz="2800" b="1" dirty="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Pursuant to Article 12 of the Convention, in determining the measures to be adopted with regard to unaccompanied and separated children, the child’s views and wishes should be elicited and taken into account </a:t>
            </a:r>
            <a:r>
              <a:rPr lang="en-GB" sz="2400" dirty="0" smtClean="0">
                <a:latin typeface="Arial" panose="020B0604020202020204" pitchFamily="34" charset="0"/>
                <a:cs typeface="Arial" panose="020B0604020202020204" pitchFamily="34" charset="0"/>
              </a:rPr>
              <a:t>(Article </a:t>
            </a:r>
            <a:r>
              <a:rPr lang="en-GB" sz="2400" dirty="0" smtClean="0">
                <a:latin typeface="Arial" panose="020B0604020202020204" pitchFamily="34" charset="0"/>
                <a:cs typeface="Arial" panose="020B0604020202020204" pitchFamily="34" charset="0"/>
              </a:rPr>
              <a:t>12.1). </a:t>
            </a:r>
            <a:r>
              <a:rPr lang="en-GB" sz="2400" u="sng" dirty="0" smtClean="0">
                <a:solidFill>
                  <a:srgbClr val="ED098E"/>
                </a:solidFill>
                <a:latin typeface="Arial" panose="020B0604020202020204" pitchFamily="34" charset="0"/>
                <a:cs typeface="Arial" panose="020B0604020202020204" pitchFamily="34" charset="0"/>
              </a:rPr>
              <a:t>To allow for a well formed expression of such views and wishes it is imperative that such children are provided with all relevant information concerning, for example, their entitlements, services available including means of communication, the asylum process, family tracing and the situation in their country of origin</a:t>
            </a:r>
            <a:r>
              <a:rPr lang="en-GB" sz="2400" dirty="0" smtClean="0">
                <a:latin typeface="Arial" panose="020B0604020202020204" pitchFamily="34" charset="0"/>
                <a:cs typeface="Arial" panose="020B0604020202020204" pitchFamily="34" charset="0"/>
              </a:rPr>
              <a:t>. In guardianship, care and accommodation arrangements, and legal representation, children’s views should be taken into account. Such information must be provided in a manner that is appropriate to the maturity and level of understanding of each child. As participation is dependent on reliable communication, where necessary, interpreters should be made available at all stages of the procedure.</a:t>
            </a:r>
          </a:p>
        </p:txBody>
      </p:sp>
    </p:spTree>
    <p:extLst>
      <p:ext uri="{BB962C8B-B14F-4D97-AF65-F5344CB8AC3E}">
        <p14:creationId xmlns:p14="http://schemas.microsoft.com/office/powerpoint/2010/main" val="1741602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005596"/>
                </a:solidFill>
                <a:latin typeface="Arial" panose="020B0604020202020204" pitchFamily="34" charset="0"/>
                <a:cs typeface="Arial" panose="020B0604020202020204" pitchFamily="34" charset="0"/>
              </a:rPr>
              <a:t>Barriers to children’s participation</a:t>
            </a:r>
            <a:endParaRPr lang="en-GB" sz="3600" b="1" dirty="0">
              <a:solidFill>
                <a:srgbClr val="0055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latin typeface="Arial" panose="020B0604020202020204" pitchFamily="34" charset="0"/>
                <a:cs typeface="Arial" panose="020B0604020202020204" pitchFamily="34" charset="0"/>
              </a:rPr>
              <a:t>The constraints on children’s participation include</a:t>
            </a:r>
            <a:r>
              <a:rPr lang="en-GB" dirty="0" smtClean="0">
                <a:latin typeface="Arial" panose="020B0604020202020204" pitchFamily="34" charset="0"/>
                <a:cs typeface="Arial" panose="020B0604020202020204" pitchFamily="34" charset="0"/>
              </a:rPr>
              <a:t>:</a:t>
            </a:r>
            <a:br>
              <a:rPr lang="en-GB" dirty="0" smtClean="0">
                <a:latin typeface="Arial" panose="020B0604020202020204" pitchFamily="34" charset="0"/>
                <a:cs typeface="Arial" panose="020B0604020202020204" pitchFamily="34" charset="0"/>
              </a:rPr>
            </a:b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 understanding that separated and unaccompanied children bring to the legal </a:t>
            </a:r>
            <a:r>
              <a:rPr lang="en-GB" dirty="0" smtClean="0">
                <a:latin typeface="Arial" panose="020B0604020202020204" pitchFamily="34" charset="0"/>
                <a:cs typeface="Arial" panose="020B0604020202020204" pitchFamily="34" charset="0"/>
              </a:rPr>
              <a:t>process.</a:t>
            </a:r>
            <a:br>
              <a:rPr lang="en-GB" dirty="0" smtClean="0">
                <a:latin typeface="Arial" panose="020B0604020202020204" pitchFamily="34" charset="0"/>
                <a:cs typeface="Arial" panose="020B0604020202020204" pitchFamily="34" charset="0"/>
              </a:rPr>
            </a:b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Agencies’ </a:t>
            </a:r>
            <a:r>
              <a:rPr lang="en-GB" dirty="0" smtClean="0">
                <a:latin typeface="Arial" panose="020B0604020202020204" pitchFamily="34" charset="0"/>
                <a:cs typeface="Arial" panose="020B0604020202020204" pitchFamily="34" charset="0"/>
              </a:rPr>
              <a:t>lack of ‘ownership’ of the task of ensuring children obtain quality </a:t>
            </a:r>
            <a:r>
              <a:rPr lang="en-GB" dirty="0" smtClean="0">
                <a:latin typeface="Arial" panose="020B0604020202020204" pitchFamily="34" charset="0"/>
                <a:cs typeface="Arial" panose="020B0604020202020204" pitchFamily="34" charset="0"/>
              </a:rPr>
              <a:t>representation.</a:t>
            </a:r>
            <a:br>
              <a:rPr lang="en-GB" dirty="0" smtClean="0">
                <a:latin typeface="Arial" panose="020B0604020202020204" pitchFamily="34" charset="0"/>
                <a:cs typeface="Arial" panose="020B0604020202020204" pitchFamily="34" charset="0"/>
              </a:rPr>
            </a:b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Formal gaps and constraints embedded in the legal </a:t>
            </a:r>
            <a:r>
              <a:rPr lang="en-GB" dirty="0" smtClean="0">
                <a:latin typeface="Arial" panose="020B0604020202020204" pitchFamily="34" charset="0"/>
                <a:cs typeface="Arial" panose="020B0604020202020204" pitchFamily="34" charset="0"/>
              </a:rPr>
              <a:t>process.</a:t>
            </a: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957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pPr marL="342900" lvl="0" indent="-342900" algn="l">
              <a:spcBef>
                <a:spcPct val="20000"/>
              </a:spcBef>
            </a:pPr>
            <a:r>
              <a:rPr lang="en-GB" sz="3200" b="1" dirty="0" smtClean="0">
                <a:solidFill>
                  <a:srgbClr val="005596"/>
                </a:solidFill>
                <a:latin typeface="Arial" panose="020B0604020202020204" pitchFamily="34" charset="0"/>
                <a:cs typeface="Arial" panose="020B0604020202020204" pitchFamily="34" charset="0"/>
              </a:rPr>
              <a:t>Children’s expectations and understanding of the legal process they are embarking on</a:t>
            </a:r>
            <a:r>
              <a:rPr lang="en-GB" sz="3200" dirty="0">
                <a:solidFill>
                  <a:prstClr val="black"/>
                </a:solidFill>
              </a:rPr>
              <a:t/>
            </a:r>
            <a:br>
              <a:rPr lang="en-GB" sz="3200" dirty="0">
                <a:solidFill>
                  <a:prstClr val="black"/>
                </a:solidFill>
              </a:rPr>
            </a:br>
            <a:endParaRPr lang="en-GB" dirty="0"/>
          </a:p>
        </p:txBody>
      </p:sp>
      <p:sp>
        <p:nvSpPr>
          <p:cNvPr id="3" name="Content Placeholder 2"/>
          <p:cNvSpPr>
            <a:spLocks noGrp="1"/>
          </p:cNvSpPr>
          <p:nvPr>
            <p:ph idx="1"/>
          </p:nvPr>
        </p:nvSpPr>
        <p:spPr/>
        <p:txBody>
          <a:bodyPr>
            <a:normAutofit fontScale="92500" lnSpcReduction="20000"/>
          </a:bodyPr>
          <a:lstStyle/>
          <a:p>
            <a:r>
              <a:rPr lang="en-GB" sz="2400" dirty="0" smtClean="0">
                <a:latin typeface="Arial" panose="020B0604020202020204" pitchFamily="34" charset="0"/>
                <a:cs typeface="Arial" panose="020B0604020202020204" pitchFamily="34" charset="0"/>
              </a:rPr>
              <a:t>Newly arrived  children do not necessarily realise that they need to go through a legal process in order to be ‘recognised’ and therefore allowed to settle for good</a:t>
            </a:r>
            <a:r>
              <a:rPr lang="en-GB" sz="2400" dirty="0" smtClean="0">
                <a:latin typeface="Arial" panose="020B0604020202020204" pitchFamily="34" charset="0"/>
                <a:cs typeface="Arial" panose="020B0604020202020204" pitchFamily="34" charset="0"/>
              </a:rPr>
              <a:t>.</a:t>
            </a:r>
          </a:p>
          <a:p>
            <a:pPr marL="0" indent="0">
              <a:buNone/>
            </a:pP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400" i="1" dirty="0" smtClean="0">
                <a:solidFill>
                  <a:srgbClr val="ED098E"/>
                </a:solidFill>
                <a:latin typeface="Arial" panose="020B0604020202020204" pitchFamily="34" charset="0"/>
                <a:cs typeface="Arial" panose="020B0604020202020204" pitchFamily="34" charset="0"/>
              </a:rPr>
              <a:t>“</a:t>
            </a:r>
            <a:r>
              <a:rPr lang="en-GB" sz="2400" i="1" dirty="0">
                <a:solidFill>
                  <a:srgbClr val="ED098E"/>
                </a:solidFill>
                <a:latin typeface="Arial" panose="020B0604020202020204" pitchFamily="34" charset="0"/>
                <a:ea typeface="Times New Roman"/>
                <a:cs typeface="Arial" panose="020B0604020202020204" pitchFamily="34" charset="0"/>
              </a:rPr>
              <a:t>You start off thinking where to go and how to start a new life.  When you go to the Home Office you don’t know anything about the system of the </a:t>
            </a:r>
            <a:r>
              <a:rPr lang="en-GB" sz="2400" i="1" dirty="0" smtClean="0">
                <a:solidFill>
                  <a:srgbClr val="ED098E"/>
                </a:solidFill>
                <a:latin typeface="Arial" panose="020B0604020202020204" pitchFamily="34" charset="0"/>
                <a:ea typeface="Times New Roman"/>
                <a:cs typeface="Arial" panose="020B0604020202020204" pitchFamily="34" charset="0"/>
              </a:rPr>
              <a:t>UK.”</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While </a:t>
            </a:r>
            <a:r>
              <a:rPr lang="en-GB" sz="2400" dirty="0" smtClean="0">
                <a:latin typeface="Arial" panose="020B0604020202020204" pitchFamily="34" charset="0"/>
                <a:cs typeface="Arial" panose="020B0604020202020204" pitchFamily="34" charset="0"/>
              </a:rPr>
              <a:t>Government and organisational priorities are to move quickly into determining the young person’s status, this is not the priority that young people ascribe to </a:t>
            </a:r>
            <a:r>
              <a:rPr lang="en-GB" sz="2400" dirty="0" smtClean="0">
                <a:latin typeface="Arial" panose="020B0604020202020204" pitchFamily="34" charset="0"/>
                <a:cs typeface="Arial" panose="020B0604020202020204" pitchFamily="34" charset="0"/>
              </a:rPr>
              <a:t>themselves</a:t>
            </a:r>
            <a:r>
              <a:rPr lang="en-GB" sz="2400" dirty="0">
                <a:latin typeface="Arial" panose="020B0604020202020204" pitchFamily="34" charset="0"/>
                <a:cs typeface="Arial" panose="020B0604020202020204" pitchFamily="34" charset="0"/>
              </a:rPr>
              <a:t>.</a:t>
            </a: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400" i="1" dirty="0" smtClean="0">
                <a:solidFill>
                  <a:srgbClr val="ED098E"/>
                </a:solidFill>
                <a:latin typeface="Arial" panose="020B0604020202020204" pitchFamily="34" charset="0"/>
                <a:cs typeface="Arial" panose="020B0604020202020204" pitchFamily="34" charset="0"/>
              </a:rPr>
              <a:t>“</a:t>
            </a:r>
            <a:r>
              <a:rPr lang="en-GB" sz="2400" i="1" dirty="0">
                <a:solidFill>
                  <a:srgbClr val="ED098E"/>
                </a:solidFill>
                <a:latin typeface="Arial" panose="020B0604020202020204" pitchFamily="34" charset="0"/>
                <a:ea typeface="Times New Roman"/>
                <a:cs typeface="Arial" panose="020B0604020202020204" pitchFamily="34" charset="0"/>
              </a:rPr>
              <a:t>The first thing is very important is to have an education and to learn the rules, how to speak to people and to make friends</a:t>
            </a:r>
            <a:r>
              <a:rPr lang="en-GB" sz="2400" i="1" dirty="0" smtClean="0">
                <a:solidFill>
                  <a:srgbClr val="ED098E"/>
                </a:solidFill>
                <a:latin typeface="Arial" panose="020B0604020202020204" pitchFamily="34" charset="0"/>
                <a:ea typeface="Times New Roman"/>
                <a:cs typeface="Arial" panose="020B0604020202020204" pitchFamily="34" charset="0"/>
              </a:rPr>
              <a:t>.”</a:t>
            </a:r>
            <a:endParaRPr lang="en-GB" sz="2400" dirty="0">
              <a:solidFill>
                <a:srgbClr val="ED098E"/>
              </a:solidFill>
              <a:latin typeface="Arial" panose="020B0604020202020204" pitchFamily="34" charset="0"/>
              <a:ea typeface="Times New Roman"/>
              <a:cs typeface="Arial" panose="020B0604020202020204" pitchFamily="34" charset="0"/>
            </a:endParaRPr>
          </a:p>
          <a:p>
            <a:pPr marL="0" indent="0">
              <a:buNone/>
            </a:pPr>
            <a:endParaRPr lang="en-GB" sz="2400" i="1" dirty="0" smtClean="0"/>
          </a:p>
        </p:txBody>
      </p:sp>
    </p:spTree>
    <p:extLst>
      <p:ext uri="{BB962C8B-B14F-4D97-AF65-F5344CB8AC3E}">
        <p14:creationId xmlns:p14="http://schemas.microsoft.com/office/powerpoint/2010/main" val="304279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900" b="1" dirty="0">
                <a:solidFill>
                  <a:srgbClr val="005596"/>
                </a:solidFill>
                <a:latin typeface="Arial" panose="020B0604020202020204" pitchFamily="34" charset="0"/>
                <a:cs typeface="Arial" panose="020B0604020202020204" pitchFamily="34" charset="0"/>
              </a:rPr>
              <a:t>Children’s </a:t>
            </a:r>
            <a:r>
              <a:rPr lang="en-GB" sz="2900" b="1" dirty="0" smtClean="0">
                <a:solidFill>
                  <a:srgbClr val="005596"/>
                </a:solidFill>
                <a:latin typeface="Arial" panose="020B0604020202020204" pitchFamily="34" charset="0"/>
                <a:cs typeface="Arial" panose="020B0604020202020204" pitchFamily="34" charset="0"/>
              </a:rPr>
              <a:t>understanding </a:t>
            </a:r>
            <a:r>
              <a:rPr lang="en-GB" sz="2900" b="1" dirty="0">
                <a:solidFill>
                  <a:srgbClr val="005596"/>
                </a:solidFill>
                <a:latin typeface="Arial" panose="020B0604020202020204" pitchFamily="34" charset="0"/>
                <a:cs typeface="Arial" panose="020B0604020202020204" pitchFamily="34" charset="0"/>
              </a:rPr>
              <a:t>of the legal process </a:t>
            </a:r>
            <a:r>
              <a:rPr lang="en-GB" sz="2900" b="1" dirty="0" smtClean="0">
                <a:solidFill>
                  <a:srgbClr val="005596"/>
                </a:solidFill>
                <a:latin typeface="Arial" panose="020B0604020202020204" pitchFamily="34" charset="0"/>
                <a:cs typeface="Arial" panose="020B0604020202020204" pitchFamily="34" charset="0"/>
              </a:rPr>
              <a:t>that they </a:t>
            </a:r>
            <a:r>
              <a:rPr lang="en-GB" sz="2900" b="1" dirty="0">
                <a:solidFill>
                  <a:srgbClr val="005596"/>
                </a:solidFill>
                <a:latin typeface="Arial" panose="020B0604020202020204" pitchFamily="34" charset="0"/>
                <a:cs typeface="Arial" panose="020B0604020202020204" pitchFamily="34" charset="0"/>
              </a:rPr>
              <a:t>are embarking on</a:t>
            </a:r>
            <a:endParaRPr lang="en-GB" b="1" dirty="0">
              <a:solidFill>
                <a:srgbClr val="0055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GB" sz="2300" dirty="0" smtClean="0">
                <a:latin typeface="Arial" panose="020B0604020202020204" pitchFamily="34" charset="0"/>
                <a:cs typeface="Arial" panose="020B0604020202020204" pitchFamily="34" charset="0"/>
              </a:rPr>
              <a:t>Migrant children may come from backgrounds where the concept of ‘the law’ does not include help or assistance to secure ‘rights’.</a:t>
            </a:r>
          </a:p>
          <a:p>
            <a:pPr marL="0" indent="0">
              <a:buNone/>
            </a:pPr>
            <a:endParaRPr lang="en-GB" sz="2300" dirty="0" smtClean="0">
              <a:latin typeface="Arial" panose="020B0604020202020204" pitchFamily="34" charset="0"/>
              <a:cs typeface="Arial" panose="020B0604020202020204" pitchFamily="34" charset="0"/>
            </a:endParaRPr>
          </a:p>
          <a:p>
            <a:pPr marL="114300" indent="0" hangingPunct="0">
              <a:spcAft>
                <a:spcPts val="0"/>
              </a:spcAft>
              <a:buNone/>
            </a:pPr>
            <a:r>
              <a:rPr lang="en-GB" sz="2300" i="1" dirty="0" smtClean="0">
                <a:solidFill>
                  <a:srgbClr val="ED098E"/>
                </a:solidFill>
                <a:latin typeface="Arial" panose="020B0604020202020204" pitchFamily="34" charset="0"/>
                <a:cs typeface="Arial" panose="020B0604020202020204" pitchFamily="34" charset="0"/>
              </a:rPr>
              <a:t>“</a:t>
            </a:r>
            <a:r>
              <a:rPr lang="en-GB" sz="2300" i="1" dirty="0">
                <a:solidFill>
                  <a:srgbClr val="ED098E"/>
                </a:solidFill>
                <a:latin typeface="Arial" panose="020B0604020202020204" pitchFamily="34" charset="0"/>
                <a:ea typeface="Times New Roman"/>
                <a:cs typeface="Arial" panose="020B0604020202020204" pitchFamily="34" charset="0"/>
              </a:rPr>
              <a:t>It’s very hard for children to understand or conceive of a system that works under the Rule of Law as their experience of justice is not around the State being able to protect you but more likely a village elder dispensing local justice according to custom</a:t>
            </a:r>
            <a:r>
              <a:rPr lang="en-GB" sz="2300" i="1" dirty="0" smtClean="0">
                <a:solidFill>
                  <a:srgbClr val="ED098E"/>
                </a:solidFill>
                <a:latin typeface="Arial" panose="020B0604020202020204" pitchFamily="34" charset="0"/>
                <a:ea typeface="Times New Roman"/>
                <a:cs typeface="Arial" panose="020B0604020202020204" pitchFamily="34" charset="0"/>
              </a:rPr>
              <a:t>.”</a:t>
            </a:r>
          </a:p>
          <a:p>
            <a:pPr marL="114300" indent="0" hangingPunct="0">
              <a:spcAft>
                <a:spcPts val="0"/>
              </a:spcAft>
              <a:buNone/>
            </a:pPr>
            <a:endParaRPr lang="en-GB" sz="2300" i="1" dirty="0" smtClean="0">
              <a:latin typeface="Arial" panose="020B0604020202020204" pitchFamily="34" charset="0"/>
              <a:ea typeface="Times New Roman"/>
              <a:cs typeface="Arial" panose="020B0604020202020204" pitchFamily="34" charset="0"/>
            </a:endParaRPr>
          </a:p>
          <a:p>
            <a:pPr marL="457200" hangingPunct="0"/>
            <a:r>
              <a:rPr lang="en-GB" sz="2300" dirty="0" smtClean="0">
                <a:latin typeface="Arial" panose="020B0604020202020204" pitchFamily="34" charset="0"/>
                <a:ea typeface="Times New Roman"/>
                <a:cs typeface="Arial" panose="020B0604020202020204" pitchFamily="34" charset="0"/>
              </a:rPr>
              <a:t>This may mean that at first children don’t even understand the need for a lawyer to assist them through the process:</a:t>
            </a:r>
          </a:p>
          <a:p>
            <a:pPr marL="457200" hangingPunct="0"/>
            <a:endParaRPr lang="en-GB" sz="2300" dirty="0" smtClean="0">
              <a:solidFill>
                <a:srgbClr val="ED098E"/>
              </a:solidFill>
              <a:latin typeface="Arial" panose="020B0604020202020204" pitchFamily="34" charset="0"/>
              <a:ea typeface="Times New Roman"/>
              <a:cs typeface="Arial" panose="020B0604020202020204" pitchFamily="34" charset="0"/>
            </a:endParaRPr>
          </a:p>
          <a:p>
            <a:pPr marL="114300" indent="0" hangingPunct="0">
              <a:spcAft>
                <a:spcPts val="0"/>
              </a:spcAft>
              <a:buNone/>
            </a:pPr>
            <a:r>
              <a:rPr lang="en-GB" sz="2300" i="1" dirty="0" smtClean="0">
                <a:solidFill>
                  <a:srgbClr val="ED098E"/>
                </a:solidFill>
                <a:latin typeface="Arial" panose="020B0604020202020204" pitchFamily="34" charset="0"/>
                <a:ea typeface="Times New Roman"/>
                <a:cs typeface="Arial" panose="020B0604020202020204" pitchFamily="34" charset="0"/>
              </a:rPr>
              <a:t>“</a:t>
            </a:r>
            <a:r>
              <a:rPr lang="en-GB" sz="2300" i="1" dirty="0">
                <a:solidFill>
                  <a:srgbClr val="ED098E"/>
                </a:solidFill>
                <a:latin typeface="Arial" panose="020B0604020202020204" pitchFamily="34" charset="0"/>
                <a:ea typeface="Times New Roman"/>
                <a:cs typeface="Arial" panose="020B0604020202020204" pitchFamily="34" charset="0"/>
              </a:rPr>
              <a:t>They </a:t>
            </a:r>
            <a:r>
              <a:rPr lang="en-GB" sz="2300" dirty="0">
                <a:solidFill>
                  <a:srgbClr val="ED098E"/>
                </a:solidFill>
                <a:latin typeface="Arial" panose="020B0604020202020204" pitchFamily="34" charset="0"/>
                <a:ea typeface="Times New Roman"/>
                <a:cs typeface="Arial" panose="020B0604020202020204" pitchFamily="34" charset="0"/>
              </a:rPr>
              <a:t>[Home Office] </a:t>
            </a:r>
            <a:r>
              <a:rPr lang="en-GB" sz="2300" i="1" dirty="0">
                <a:solidFill>
                  <a:srgbClr val="ED098E"/>
                </a:solidFill>
                <a:latin typeface="Arial" panose="020B0604020202020204" pitchFamily="34" charset="0"/>
                <a:ea typeface="Times New Roman"/>
                <a:cs typeface="Arial" panose="020B0604020202020204" pitchFamily="34" charset="0"/>
              </a:rPr>
              <a:t>didn’t say why you needed a solicitor. He just asked, ‘You need a solicitor or not’ So how are we to know? We can’t know this.  How are we to know why you need a </a:t>
            </a:r>
            <a:r>
              <a:rPr lang="en-GB" sz="2300" i="1" dirty="0" smtClean="0">
                <a:solidFill>
                  <a:srgbClr val="ED098E"/>
                </a:solidFill>
                <a:latin typeface="Arial" panose="020B0604020202020204" pitchFamily="34" charset="0"/>
                <a:ea typeface="Times New Roman"/>
                <a:cs typeface="Arial" panose="020B0604020202020204" pitchFamily="34" charset="0"/>
              </a:rPr>
              <a:t>solicitor?”</a:t>
            </a:r>
            <a:endParaRPr lang="en-GB" sz="2300" dirty="0">
              <a:solidFill>
                <a:srgbClr val="ED098E"/>
              </a:solidFill>
              <a:latin typeface="Arial" panose="020B0604020202020204" pitchFamily="34" charset="0"/>
              <a:ea typeface="Times New Roman"/>
              <a:cs typeface="Arial" panose="020B0604020202020204" pitchFamily="34" charset="0"/>
            </a:endParaRPr>
          </a:p>
          <a:p>
            <a:pPr marL="114300" indent="0" hangingPunct="0">
              <a:spcAft>
                <a:spcPts val="0"/>
              </a:spcAft>
              <a:buNone/>
            </a:pPr>
            <a:r>
              <a:rPr lang="en-GB" sz="2300" i="1" dirty="0">
                <a:solidFill>
                  <a:srgbClr val="ED098E"/>
                </a:solidFill>
                <a:latin typeface="Arial" panose="020B0604020202020204" pitchFamily="34" charset="0"/>
                <a:ea typeface="Times New Roman"/>
                <a:cs typeface="Arial" panose="020B0604020202020204" pitchFamily="34" charset="0"/>
              </a:rPr>
              <a:t> </a:t>
            </a:r>
            <a:endParaRPr lang="en-GB" sz="2300" dirty="0">
              <a:solidFill>
                <a:srgbClr val="ED098E"/>
              </a:solidFill>
              <a:latin typeface="Arial" panose="020B0604020202020204" pitchFamily="34" charset="0"/>
              <a:ea typeface="Times New Roman"/>
              <a:cs typeface="Arial" panose="020B0604020202020204" pitchFamily="34" charset="0"/>
            </a:endParaRPr>
          </a:p>
          <a:p>
            <a:pPr marL="114300" indent="0" hangingPunct="0">
              <a:spcAft>
                <a:spcPts val="0"/>
              </a:spcAft>
              <a:buNone/>
            </a:pPr>
            <a:r>
              <a:rPr lang="en-GB" sz="2300" i="1" dirty="0" smtClean="0">
                <a:solidFill>
                  <a:srgbClr val="ED098E"/>
                </a:solidFill>
                <a:latin typeface="Arial" panose="020B0604020202020204" pitchFamily="34" charset="0"/>
                <a:ea typeface="Times New Roman"/>
                <a:cs typeface="Arial" panose="020B0604020202020204" pitchFamily="34" charset="0"/>
              </a:rPr>
              <a:t>“At </a:t>
            </a:r>
            <a:r>
              <a:rPr lang="en-GB" sz="2300" i="1" dirty="0">
                <a:solidFill>
                  <a:srgbClr val="ED098E"/>
                </a:solidFill>
                <a:latin typeface="Arial" panose="020B0604020202020204" pitchFamily="34" charset="0"/>
                <a:ea typeface="Times New Roman"/>
                <a:cs typeface="Arial" panose="020B0604020202020204" pitchFamily="34" charset="0"/>
              </a:rPr>
              <a:t>the first time when I came in there, I went to Home Office and Home Office ask me, ‘Do you need a solicitor?’  I said, ‘What for solicitor? I don’t know</a:t>
            </a:r>
            <a:r>
              <a:rPr lang="en-GB" sz="2300" i="1" dirty="0" smtClean="0">
                <a:solidFill>
                  <a:srgbClr val="ED098E"/>
                </a:solidFill>
                <a:latin typeface="Arial" panose="020B0604020202020204" pitchFamily="34" charset="0"/>
                <a:ea typeface="Times New Roman"/>
                <a:cs typeface="Arial" panose="020B0604020202020204" pitchFamily="34" charset="0"/>
              </a:rPr>
              <a:t>?”</a:t>
            </a:r>
            <a:endParaRPr lang="en-GB" sz="2300" dirty="0">
              <a:solidFill>
                <a:srgbClr val="ED098E"/>
              </a:solidFill>
              <a:latin typeface="Arial" panose="020B0604020202020204" pitchFamily="34" charset="0"/>
              <a:ea typeface="Times New Roman"/>
              <a:cs typeface="Arial" panose="020B0604020202020204" pitchFamily="34" charset="0"/>
            </a:endParaRPr>
          </a:p>
          <a:p>
            <a:pPr marL="114300" indent="0" hangingPunct="0">
              <a:buNone/>
            </a:pPr>
            <a:endParaRPr lang="en-GB" sz="2400" i="1" dirty="0" smtClean="0">
              <a:latin typeface="+mj-lt"/>
              <a:ea typeface="Times New Roman"/>
              <a:cs typeface="Arial"/>
            </a:endParaRPr>
          </a:p>
          <a:p>
            <a:pPr marL="114300" indent="0" hangingPunct="0">
              <a:spcAft>
                <a:spcPts val="0"/>
              </a:spcAft>
              <a:buNone/>
            </a:pPr>
            <a:endParaRPr lang="en-GB" dirty="0">
              <a:latin typeface="Arial"/>
              <a:ea typeface="Times New Roman"/>
              <a:cs typeface="Times New Roman"/>
            </a:endParaRPr>
          </a:p>
          <a:p>
            <a:pPr marL="0" indent="0">
              <a:buNone/>
            </a:pPr>
            <a:endParaRPr lang="en-GB" i="1" dirty="0"/>
          </a:p>
        </p:txBody>
      </p:sp>
    </p:spTree>
    <p:extLst>
      <p:ext uri="{BB962C8B-B14F-4D97-AF65-F5344CB8AC3E}">
        <p14:creationId xmlns:p14="http://schemas.microsoft.com/office/powerpoint/2010/main" val="285624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229600" cy="1143000"/>
          </a:xfrm>
        </p:spPr>
        <p:txBody>
          <a:bodyPr>
            <a:noAutofit/>
          </a:bodyPr>
          <a:lstStyle/>
          <a:p>
            <a:pPr algn="l"/>
            <a:r>
              <a:rPr lang="en-GB" sz="2400" b="1" dirty="0" smtClean="0">
                <a:solidFill>
                  <a:srgbClr val="005596"/>
                </a:solidFill>
                <a:latin typeface="Arial" panose="020B0604020202020204" pitchFamily="34" charset="0"/>
                <a:cs typeface="Arial" panose="020B0604020202020204" pitchFamily="34" charset="0"/>
              </a:rPr>
              <a:t>Lack of ‘ownership’ of the task of ensuring children can participate through accessing quality representation</a:t>
            </a:r>
            <a:endParaRPr lang="en-GB" sz="2400" b="1" dirty="0">
              <a:solidFill>
                <a:srgbClr val="0055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a:lnSpc>
                <a:spcPct val="120000"/>
              </a:lnSpc>
              <a:spcBef>
                <a:spcPts val="0"/>
              </a:spcBef>
            </a:pPr>
            <a:r>
              <a:rPr lang="en-GB" sz="2600" dirty="0" smtClean="0">
                <a:latin typeface="Arial" panose="020B0604020202020204" pitchFamily="34" charset="0"/>
                <a:cs typeface="Arial" panose="020B0604020202020204" pitchFamily="34" charset="0"/>
              </a:rPr>
              <a:t>Council Directive 2013/32/EU (the re-cast Procedures Directive) requires Member States to: “</a:t>
            </a:r>
            <a:r>
              <a:rPr lang="en-GB" sz="2600" i="1" dirty="0" smtClean="0">
                <a:solidFill>
                  <a:srgbClr val="ED098E"/>
                </a:solidFill>
                <a:latin typeface="Arial" panose="020B0604020202020204" pitchFamily="34" charset="0"/>
                <a:ea typeface="Times New Roman"/>
                <a:cs typeface="Arial" panose="020B0604020202020204" pitchFamily="34" charset="0"/>
              </a:rPr>
              <a:t>take </a:t>
            </a:r>
            <a:r>
              <a:rPr lang="en-GB" sz="2600" i="1" dirty="0">
                <a:solidFill>
                  <a:srgbClr val="ED098E"/>
                </a:solidFill>
                <a:latin typeface="Arial" panose="020B0604020202020204" pitchFamily="34" charset="0"/>
                <a:ea typeface="Times New Roman"/>
                <a:cs typeface="Arial" panose="020B0604020202020204" pitchFamily="34" charset="0"/>
              </a:rPr>
              <a:t>measures as soon as possible to ensure that a representative represents and assists the unaccompanied minor to enable him or her to benefit from the rights and comply with the obligations provided </a:t>
            </a:r>
            <a:r>
              <a:rPr lang="en-GB" sz="2600" i="1" dirty="0" smtClean="0">
                <a:solidFill>
                  <a:srgbClr val="ED098E"/>
                </a:solidFill>
                <a:latin typeface="Arial" panose="020B0604020202020204" pitchFamily="34" charset="0"/>
                <a:ea typeface="Times New Roman"/>
                <a:cs typeface="Arial" panose="020B0604020202020204" pitchFamily="34" charset="0"/>
              </a:rPr>
              <a:t>for </a:t>
            </a:r>
            <a:r>
              <a:rPr lang="en-GB" sz="2600" i="1" dirty="0">
                <a:solidFill>
                  <a:srgbClr val="ED098E"/>
                </a:solidFill>
                <a:latin typeface="Arial" panose="020B0604020202020204" pitchFamily="34" charset="0"/>
                <a:ea typeface="Times New Roman"/>
                <a:cs typeface="Arial" panose="020B0604020202020204" pitchFamily="34" charset="0"/>
              </a:rPr>
              <a:t>in this </a:t>
            </a:r>
            <a:r>
              <a:rPr lang="en-GB" sz="2600" i="1" dirty="0" smtClean="0">
                <a:solidFill>
                  <a:srgbClr val="ED098E"/>
                </a:solidFill>
                <a:latin typeface="Arial" panose="020B0604020202020204" pitchFamily="34" charset="0"/>
                <a:ea typeface="Times New Roman"/>
                <a:cs typeface="Arial" panose="020B0604020202020204" pitchFamily="34" charset="0"/>
              </a:rPr>
              <a:t>Directive</a:t>
            </a:r>
            <a:r>
              <a:rPr lang="en-GB" sz="2600" i="1" dirty="0" smtClean="0">
                <a:latin typeface="Arial" panose="020B0604020202020204" pitchFamily="34" charset="0"/>
                <a:ea typeface="Times New Roman"/>
                <a:cs typeface="Arial" panose="020B0604020202020204" pitchFamily="34" charset="0"/>
              </a:rPr>
              <a:t>.” </a:t>
            </a:r>
            <a:r>
              <a:rPr lang="en-GB" sz="2600" i="1" dirty="0" smtClean="0">
                <a:latin typeface="Arial" panose="020B0604020202020204" pitchFamily="34" charset="0"/>
                <a:ea typeface="Times New Roman"/>
                <a:cs typeface="Arial" panose="020B0604020202020204" pitchFamily="34" charset="0"/>
              </a:rPr>
              <a:t/>
            </a:r>
            <a:br>
              <a:rPr lang="en-GB" sz="2600" i="1" dirty="0" smtClean="0">
                <a:latin typeface="Arial" panose="020B0604020202020204" pitchFamily="34" charset="0"/>
                <a:ea typeface="Times New Roman"/>
                <a:cs typeface="Arial" panose="020B0604020202020204" pitchFamily="34" charset="0"/>
              </a:rPr>
            </a:br>
            <a:endParaRPr lang="en-GB" sz="2600" i="1" dirty="0" smtClean="0">
              <a:latin typeface="Arial" panose="020B0604020202020204" pitchFamily="34" charset="0"/>
              <a:ea typeface="Times New Roman"/>
              <a:cs typeface="Arial" panose="020B0604020202020204" pitchFamily="34" charset="0"/>
            </a:endParaRPr>
          </a:p>
          <a:p>
            <a:pPr>
              <a:lnSpc>
                <a:spcPct val="120000"/>
              </a:lnSpc>
              <a:spcBef>
                <a:spcPts val="0"/>
              </a:spcBef>
            </a:pPr>
            <a:r>
              <a:rPr lang="en-GB" sz="2600" dirty="0" smtClean="0">
                <a:latin typeface="Arial" panose="020B0604020202020204" pitchFamily="34" charset="0"/>
                <a:ea typeface="Times New Roman"/>
                <a:cs typeface="Arial" panose="020B0604020202020204" pitchFamily="34" charset="0"/>
              </a:rPr>
              <a:t>Who </a:t>
            </a:r>
            <a:r>
              <a:rPr lang="en-GB" sz="2600" dirty="0" smtClean="0">
                <a:latin typeface="Arial" panose="020B0604020202020204" pitchFamily="34" charset="0"/>
                <a:ea typeface="Times New Roman"/>
                <a:cs typeface="Arial" panose="020B0604020202020204" pitchFamily="34" charset="0"/>
              </a:rPr>
              <a:t>‘ensures’ this in the </a:t>
            </a:r>
            <a:r>
              <a:rPr lang="en-GB" sz="2600" dirty="0" smtClean="0">
                <a:latin typeface="Arial" panose="020B0604020202020204" pitchFamily="34" charset="0"/>
                <a:ea typeface="Times New Roman"/>
                <a:cs typeface="Arial" panose="020B0604020202020204" pitchFamily="34" charset="0"/>
              </a:rPr>
              <a:t>UK?</a:t>
            </a:r>
            <a:br>
              <a:rPr lang="en-GB" sz="2600" dirty="0" smtClean="0">
                <a:latin typeface="Arial" panose="020B0604020202020204" pitchFamily="34" charset="0"/>
                <a:ea typeface="Times New Roman"/>
                <a:cs typeface="Arial" panose="020B0604020202020204" pitchFamily="34" charset="0"/>
              </a:rPr>
            </a:br>
            <a:endParaRPr lang="en-GB" sz="2600" dirty="0" smtClean="0">
              <a:latin typeface="Arial" panose="020B0604020202020204" pitchFamily="34" charset="0"/>
              <a:ea typeface="Times New Roman"/>
              <a:cs typeface="Arial" panose="020B0604020202020204" pitchFamily="34" charset="0"/>
            </a:endParaRPr>
          </a:p>
          <a:p>
            <a:pPr>
              <a:lnSpc>
                <a:spcPct val="120000"/>
              </a:lnSpc>
              <a:spcBef>
                <a:spcPts val="0"/>
              </a:spcBef>
            </a:pPr>
            <a:r>
              <a:rPr lang="en-GB" sz="2600" dirty="0" smtClean="0">
                <a:latin typeface="Arial" panose="020B0604020202020204" pitchFamily="34" charset="0"/>
                <a:ea typeface="Times New Roman"/>
                <a:cs typeface="Arial" panose="020B0604020202020204" pitchFamily="34" charset="0"/>
              </a:rPr>
              <a:t>Statutory </a:t>
            </a:r>
            <a:r>
              <a:rPr lang="en-GB" sz="2600" dirty="0" smtClean="0">
                <a:latin typeface="Arial" panose="020B0604020202020204" pitchFamily="34" charset="0"/>
                <a:ea typeface="Times New Roman"/>
                <a:cs typeface="Arial" panose="020B0604020202020204" pitchFamily="34" charset="0"/>
              </a:rPr>
              <a:t>guidance is fairly weak:  </a:t>
            </a:r>
            <a:r>
              <a:rPr lang="en-GB" sz="2600" i="1" dirty="0" smtClean="0">
                <a:latin typeface="Arial" panose="020B0604020202020204" pitchFamily="34" charset="0"/>
                <a:ea typeface="Times New Roman"/>
                <a:cs typeface="Arial" panose="020B0604020202020204" pitchFamily="34" charset="0"/>
              </a:rPr>
              <a:t>“</a:t>
            </a:r>
            <a:r>
              <a:rPr lang="en-GB" sz="2600" i="1" dirty="0" smtClean="0">
                <a:solidFill>
                  <a:srgbClr val="ED098E"/>
                </a:solidFill>
                <a:latin typeface="Arial" panose="020B0604020202020204" pitchFamily="34" charset="0"/>
                <a:ea typeface="Times New Roman"/>
                <a:cs typeface="Arial" panose="020B0604020202020204" pitchFamily="34" charset="0"/>
              </a:rPr>
              <a:t>Unaccompanied and trafficked children subject to immigration control will need access to specialised legal advice &amp; support . This will be in relation to immigration and asylum applications , decisions and court proceedings. If they have been trafficked it may also be in relation to criminal proceedings or compensation claims. The child’s social worker or carer should arrange for them to be accompanied in all meetings with legal professionals</a:t>
            </a:r>
            <a:r>
              <a:rPr lang="en-GB" sz="2600" i="1" dirty="0" smtClean="0">
                <a:latin typeface="Arial" panose="020B0604020202020204" pitchFamily="34" charset="0"/>
                <a:ea typeface="Times New Roman"/>
                <a:cs typeface="Arial" panose="020B0604020202020204" pitchFamily="34" charset="0"/>
              </a:rPr>
              <a:t>.”</a:t>
            </a:r>
          </a:p>
          <a:p>
            <a:endParaRPr lang="en-GB" i="1" dirty="0" smtClean="0">
              <a:latin typeface="Arial"/>
              <a:ea typeface="Times New Roman"/>
            </a:endParaRPr>
          </a:p>
        </p:txBody>
      </p:sp>
    </p:spTree>
    <p:extLst>
      <p:ext uri="{BB962C8B-B14F-4D97-AF65-F5344CB8AC3E}">
        <p14:creationId xmlns:p14="http://schemas.microsoft.com/office/powerpoint/2010/main" val="359477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2800" b="1" dirty="0">
                <a:solidFill>
                  <a:srgbClr val="005596"/>
                </a:solidFill>
                <a:latin typeface="Arial" panose="020B0604020202020204" pitchFamily="34" charset="0"/>
                <a:cs typeface="Arial" panose="020B0604020202020204" pitchFamily="34" charset="0"/>
              </a:rPr>
              <a:t>Lack of ‘ownership’ of </a:t>
            </a:r>
            <a:r>
              <a:rPr lang="en-GB" sz="2800" b="1" dirty="0" smtClean="0">
                <a:solidFill>
                  <a:srgbClr val="005596"/>
                </a:solidFill>
                <a:latin typeface="Arial" panose="020B0604020202020204" pitchFamily="34" charset="0"/>
                <a:cs typeface="Arial" panose="020B0604020202020204" pitchFamily="34" charset="0"/>
              </a:rPr>
              <a:t>the task of ensuring </a:t>
            </a:r>
            <a:r>
              <a:rPr lang="en-GB" sz="2800" b="1" dirty="0">
                <a:solidFill>
                  <a:srgbClr val="005596"/>
                </a:solidFill>
                <a:latin typeface="Arial" panose="020B0604020202020204" pitchFamily="34" charset="0"/>
                <a:cs typeface="Arial" panose="020B0604020202020204" pitchFamily="34" charset="0"/>
              </a:rPr>
              <a:t>children can participate through </a:t>
            </a:r>
            <a:r>
              <a:rPr lang="en-GB" sz="2800" b="1" dirty="0" smtClean="0">
                <a:solidFill>
                  <a:srgbClr val="005596"/>
                </a:solidFill>
                <a:latin typeface="Arial" panose="020B0604020202020204" pitchFamily="34" charset="0"/>
                <a:cs typeface="Arial" panose="020B0604020202020204" pitchFamily="34" charset="0"/>
              </a:rPr>
              <a:t>accessing  </a:t>
            </a:r>
            <a:r>
              <a:rPr lang="en-GB" sz="2800" b="1" dirty="0">
                <a:solidFill>
                  <a:srgbClr val="005596"/>
                </a:solidFill>
                <a:latin typeface="Arial" panose="020B0604020202020204" pitchFamily="34" charset="0"/>
                <a:cs typeface="Arial" panose="020B0604020202020204" pitchFamily="34" charset="0"/>
              </a:rPr>
              <a:t>quality representation</a:t>
            </a:r>
            <a:endParaRPr lang="en-GB" b="1" dirty="0">
              <a:solidFill>
                <a:srgbClr val="0055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r>
              <a:rPr lang="en-GB" sz="2200" dirty="0" smtClean="0">
                <a:latin typeface="Arial" panose="020B0604020202020204" pitchFamily="34" charset="0"/>
                <a:cs typeface="Arial" panose="020B0604020202020204" pitchFamily="34" charset="0"/>
              </a:rPr>
              <a:t>Refugee Council Children’s Panel and a few other NGO’s lack the statutory authority to </a:t>
            </a:r>
            <a:r>
              <a:rPr lang="en-GB" sz="2200" b="1" dirty="0" smtClean="0">
                <a:latin typeface="Arial" panose="020B0604020202020204" pitchFamily="34" charset="0"/>
                <a:cs typeface="Arial" panose="020B0604020202020204" pitchFamily="34" charset="0"/>
              </a:rPr>
              <a:t>appoint</a:t>
            </a:r>
            <a:r>
              <a:rPr lang="en-GB" sz="2200" dirty="0" smtClean="0">
                <a:latin typeface="Arial" panose="020B0604020202020204" pitchFamily="34" charset="0"/>
                <a:cs typeface="Arial" panose="020B0604020202020204" pitchFamily="34" charset="0"/>
              </a:rPr>
              <a:t> a legal representative on behalf of a child. They are also unable to meet with every unaccompanied or separated child who arrives in the UK.</a:t>
            </a:r>
          </a:p>
          <a:p>
            <a:endParaRPr lang="en-GB" sz="2200" dirty="0" smtClean="0">
              <a:latin typeface="Arial" panose="020B0604020202020204" pitchFamily="34" charset="0"/>
              <a:cs typeface="Arial" panose="020B0604020202020204" pitchFamily="34" charset="0"/>
            </a:endParaRPr>
          </a:p>
          <a:p>
            <a:r>
              <a:rPr lang="en-GB" sz="2200" dirty="0" smtClean="0">
                <a:latin typeface="Arial" panose="020B0604020202020204" pitchFamily="34" charset="0"/>
                <a:cs typeface="Arial" panose="020B0604020202020204" pitchFamily="34" charset="0"/>
              </a:rPr>
              <a:t>Children will seek out representation on a ‘needs be’ basis and are as likely to turn to peers for advice as to their carers</a:t>
            </a:r>
            <a:r>
              <a:rPr lang="en-GB" sz="2200" dirty="0" smtClean="0">
                <a:latin typeface="Arial" panose="020B0604020202020204" pitchFamily="34" charset="0"/>
                <a:cs typeface="Arial" panose="020B0604020202020204" pitchFamily="34" charset="0"/>
              </a:rPr>
              <a:t>.</a:t>
            </a:r>
          </a:p>
          <a:p>
            <a:pPr marL="0" indent="0">
              <a:buNone/>
            </a:pPr>
            <a:endParaRPr lang="en-GB" sz="2200" i="1" dirty="0" smtClean="0">
              <a:latin typeface="Arial" panose="020B0604020202020204" pitchFamily="34" charset="0"/>
              <a:cs typeface="Arial" panose="020B0604020202020204" pitchFamily="34" charset="0"/>
            </a:endParaRPr>
          </a:p>
          <a:p>
            <a:pPr marL="0" indent="0" hangingPunct="0">
              <a:spcAft>
                <a:spcPts val="0"/>
              </a:spcAft>
              <a:buNone/>
            </a:pPr>
            <a:r>
              <a:rPr lang="en-GB" sz="2200" i="1" dirty="0" smtClean="0">
                <a:solidFill>
                  <a:srgbClr val="ED098E"/>
                </a:solidFill>
                <a:latin typeface="Arial" panose="020B0604020202020204" pitchFamily="34" charset="0"/>
                <a:cs typeface="Arial" panose="020B0604020202020204" pitchFamily="34" charset="0"/>
              </a:rPr>
              <a:t>“</a:t>
            </a:r>
            <a:r>
              <a:rPr lang="en-GB" sz="2200" i="1" dirty="0" smtClean="0">
                <a:solidFill>
                  <a:srgbClr val="ED098E"/>
                </a:solidFill>
                <a:latin typeface="Arial" panose="020B0604020202020204" pitchFamily="34" charset="0"/>
                <a:ea typeface="Times New Roman"/>
                <a:cs typeface="Arial" panose="020B0604020202020204" pitchFamily="34" charset="0"/>
              </a:rPr>
              <a:t> When I move into the lodging then there’s a boy. So he introduced me to a solicitor. So that’s how I found her.  And I introduced more people. My friend needed a solicitor because the Home Office they gave up a paper to him. The solicitor needed to fill that paper and my friend didn’t have a solicitor.  That’s why I introduced him.”</a:t>
            </a:r>
          </a:p>
          <a:p>
            <a:pPr marL="0" indent="0" hangingPunct="0">
              <a:spcAft>
                <a:spcPts val="0"/>
              </a:spcAft>
              <a:buNone/>
            </a:pPr>
            <a:endParaRPr lang="en-GB" sz="2400" i="1" dirty="0" smtClean="0">
              <a:latin typeface="+mj-lt"/>
              <a:ea typeface="Times New Roman"/>
              <a:cs typeface="Arial"/>
            </a:endParaRPr>
          </a:p>
          <a:p>
            <a:pPr marL="0" indent="0" hangingPunct="0">
              <a:spcAft>
                <a:spcPts val="0"/>
              </a:spcAft>
              <a:buNone/>
            </a:pPr>
            <a:endParaRPr lang="en-GB" sz="2400" i="1" dirty="0">
              <a:latin typeface="+mj-lt"/>
              <a:ea typeface="Times New Roman"/>
              <a:cs typeface="Arial"/>
            </a:endParaRPr>
          </a:p>
          <a:p>
            <a:pPr marL="0" indent="0" hangingPunct="0">
              <a:spcAft>
                <a:spcPts val="0"/>
              </a:spcAft>
              <a:buNone/>
            </a:pPr>
            <a:endParaRPr lang="en-GB" sz="2400" dirty="0" smtClean="0">
              <a:latin typeface="+mj-lt"/>
              <a:ea typeface="Times New Roman"/>
              <a:cs typeface="Times New Roman"/>
            </a:endParaRPr>
          </a:p>
          <a:p>
            <a:pPr marL="0" indent="0">
              <a:buNone/>
            </a:pPr>
            <a:endParaRPr lang="en-GB" sz="2400" i="1" dirty="0"/>
          </a:p>
        </p:txBody>
      </p:sp>
    </p:spTree>
    <p:extLst>
      <p:ext uri="{BB962C8B-B14F-4D97-AF65-F5344CB8AC3E}">
        <p14:creationId xmlns:p14="http://schemas.microsoft.com/office/powerpoint/2010/main" val="97692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1634</Words>
  <Application>Microsoft Office PowerPoint</Application>
  <PresentationFormat>On-screen Show (4:3)</PresentationFormat>
  <Paragraphs>103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Enabling unaccompanied migrant children to fully participate in asylum and immigration proceedings </vt:lpstr>
      <vt:lpstr>Why the child’s full participation is so important</vt:lpstr>
      <vt:lpstr>Children have a right to participate!</vt:lpstr>
      <vt:lpstr> Interpretation of Article 12 (General Comment Number 6) </vt:lpstr>
      <vt:lpstr>Barriers to children’s participation</vt:lpstr>
      <vt:lpstr>Children’s expectations and understanding of the legal process they are embarking on </vt:lpstr>
      <vt:lpstr>Children’s understanding of the legal process that they are embarking on</vt:lpstr>
      <vt:lpstr>Lack of ‘ownership’ of the task of ensuring children can participate through accessing quality representation</vt:lpstr>
      <vt:lpstr>Lack of ‘ownership’ of the task of ensuring children can participate through accessing  quality representation</vt:lpstr>
      <vt:lpstr>Formal gaps and constraints embedded in the legal process (1) </vt:lpstr>
      <vt:lpstr>The representative’s job in ensuring a child’s full participation in their initial claim </vt:lpstr>
      <vt:lpstr>Formal gaps and constraints embedded in the legal process (2)</vt:lpstr>
      <vt:lpstr>The grant of limited leave – how a failure to fully participate places children at risk</vt:lpstr>
      <vt:lpstr>Visa or deferred removal? Children and young people’s understanding of the grant of limited leave</vt:lpstr>
      <vt:lpstr>“What’s going to happen tomorrow?”  Unaccompanied children refused asylum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unaccompanied migrant children to fully participate in asylum and immigration proceedings</dc:title>
  <dc:creator>MATTHEWS, Adrian - Children's Commissioner</dc:creator>
  <cp:lastModifiedBy> Vikki Julian - Children's Commissioner</cp:lastModifiedBy>
  <cp:revision>34</cp:revision>
  <dcterms:created xsi:type="dcterms:W3CDTF">2014-09-16T15:48:53Z</dcterms:created>
  <dcterms:modified xsi:type="dcterms:W3CDTF">2014-09-18T15:04:23Z</dcterms:modified>
</cp:coreProperties>
</file>